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431" r:id="rId3"/>
    <p:sldId id="266" r:id="rId4"/>
    <p:sldId id="397" r:id="rId5"/>
    <p:sldId id="398" r:id="rId6"/>
    <p:sldId id="399" r:id="rId7"/>
    <p:sldId id="400" r:id="rId8"/>
    <p:sldId id="433" r:id="rId9"/>
    <p:sldId id="434" r:id="rId10"/>
    <p:sldId id="435" r:id="rId11"/>
    <p:sldId id="452" r:id="rId12"/>
    <p:sldId id="437" r:id="rId13"/>
    <p:sldId id="438" r:id="rId14"/>
    <p:sldId id="439" r:id="rId15"/>
    <p:sldId id="440" r:id="rId16"/>
    <p:sldId id="401" r:id="rId17"/>
    <p:sldId id="441" r:id="rId18"/>
    <p:sldId id="443" r:id="rId19"/>
    <p:sldId id="442" r:id="rId20"/>
    <p:sldId id="445" r:id="rId21"/>
    <p:sldId id="453" r:id="rId22"/>
    <p:sldId id="447" r:id="rId23"/>
    <p:sldId id="402" r:id="rId24"/>
    <p:sldId id="448" r:id="rId25"/>
  </p:sldIdLst>
  <p:sldSz cx="9144000" cy="6858000" type="screen4x3"/>
  <p:notesSz cx="6858000" cy="9144000"/>
  <p:embeddedFontLst>
    <p:embeddedFont>
      <p:font typeface="나눔손글씨 펜" pitchFamily="66" charset="-127"/>
      <p:regular r:id="rId28"/>
    </p:embeddedFont>
    <p:embeddedFont>
      <p:font typeface="맑은 고딕" pitchFamily="50" charset="-127"/>
      <p:regular r:id="rId29"/>
      <p:bold r:id="rId30"/>
    </p:embeddedFont>
    <p:embeddedFont>
      <p:font typeface="나눔바른고딕" charset="-127"/>
      <p:regular r:id="rId31"/>
      <p:bold r:id="rId32"/>
    </p:embeddedFont>
    <p:embeddedFont>
      <p:font typeface="HY견고딕" pitchFamily="18" charset="-127"/>
      <p:regular r:id="rId33"/>
    </p:embeddedFont>
    <p:embeddedFont>
      <p:font typeface="한글아씨-테트리스M" pitchFamily="18" charset="-127"/>
      <p:regular r:id="rId34"/>
    </p:embeddedFont>
    <p:embeddedFont>
      <p:font typeface="Tahoma" pitchFamily="34" charset="0"/>
      <p:regular r:id="rId35"/>
      <p:bold r:id="rId36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E1FF"/>
    <a:srgbClr val="ABE7FF"/>
    <a:srgbClr val="CDF1FF"/>
    <a:srgbClr val="B7EAFF"/>
    <a:srgbClr val="00A4E6"/>
    <a:srgbClr val="5BD0FF"/>
    <a:srgbClr val="29C2FF"/>
    <a:srgbClr val="11BBFF"/>
    <a:srgbClr val="21C0FF"/>
    <a:srgbClr val="75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246" autoAdjust="0"/>
    <p:restoredTop sz="94213" autoAdjust="0"/>
  </p:normalViewPr>
  <p:slideViewPr>
    <p:cSldViewPr>
      <p:cViewPr>
        <p:scale>
          <a:sx n="66" d="100"/>
          <a:sy n="66" d="100"/>
        </p:scale>
        <p:origin x="-2850" y="-882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7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2014-08-25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2014-08-25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/>
          <p:cNvSpPr/>
          <p:nvPr userDrawn="1"/>
        </p:nvSpPr>
        <p:spPr>
          <a:xfrm>
            <a:off x="0" y="5229200"/>
            <a:ext cx="9144000" cy="1628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9854" y="5454352"/>
            <a:ext cx="7222466" cy="1143000"/>
          </a:xfrm>
        </p:spPr>
        <p:txBody>
          <a:bodyPr/>
          <a:lstStyle>
            <a:lvl1pPr algn="l">
              <a:defRPr sz="6000">
                <a:solidFill>
                  <a:schemeClr val="bg1"/>
                </a:solidFill>
                <a:latin typeface="한글아씨-테트리스M" panose="02030504000101010101" pitchFamily="18" charset="-127"/>
                <a:ea typeface="한글아씨-테트리스M" panose="02030504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51520" y="4471202"/>
            <a:ext cx="3600400" cy="54197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5400" dirty="0" err="1" smtClean="0">
                <a:solidFill>
                  <a:schemeClr val="tx1"/>
                </a:solidFill>
                <a:latin typeface="한글아씨-테트리스M" panose="02030504000101010101" pitchFamily="18" charset="-127"/>
                <a:ea typeface="한글아씨-테트리스M" panose="02030504000101010101" pitchFamily="18" charset="-127"/>
              </a:rPr>
              <a:t>익스플로링</a:t>
            </a:r>
            <a:r>
              <a:rPr lang="ko-KR" altLang="en-US" sz="5400" dirty="0" smtClean="0">
                <a:solidFill>
                  <a:schemeClr val="tx1"/>
                </a:solidFill>
                <a:latin typeface="한글아씨-테트리스M" panose="02030504000101010101" pitchFamily="18" charset="-127"/>
                <a:ea typeface="한글아씨-테트리스M" panose="02030504000101010101" pitchFamily="18" charset="-127"/>
              </a:rPr>
              <a:t> </a:t>
            </a:r>
            <a:r>
              <a:rPr lang="ko-KR" altLang="en-US" sz="5400" dirty="0" err="1" smtClean="0">
                <a:solidFill>
                  <a:schemeClr val="tx1"/>
                </a:solidFill>
                <a:latin typeface="한글아씨-테트리스M" panose="02030504000101010101" pitchFamily="18" charset="-127"/>
                <a:ea typeface="한글아씨-테트리스M" panose="02030504000101010101" pitchFamily="18" charset="-127"/>
              </a:rPr>
              <a:t>아두이노</a:t>
            </a:r>
            <a:endParaRPr lang="ko-KR" altLang="en-US" sz="5400" dirty="0" smtClean="0">
              <a:solidFill>
                <a:schemeClr val="tx1"/>
              </a:solidFill>
              <a:latin typeface="한글아씨-테트리스M" panose="02030504000101010101" pitchFamily="18" charset="-127"/>
              <a:ea typeface="한글아씨-테트리스M" panose="02030504000101010101" pitchFamily="18" charset="-127"/>
            </a:endParaRPr>
          </a:p>
        </p:txBody>
      </p:sp>
      <p:pic>
        <p:nvPicPr>
          <p:cNvPr id="2051" name="Picture 3" descr="C:\Users\user\Desktop\익스플로링 아두이노 표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84" y="0"/>
            <a:ext cx="5544616" cy="516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user\Desktop\익스플로링 아두이노 표1-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984" y="836712"/>
            <a:ext cx="3024336" cy="193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baseline="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800" baseline="0" dirty="0" err="1" smtClean="0">
                <a:latin typeface="HY견고딕" pitchFamily="18" charset="-127"/>
                <a:ea typeface="HY견고딕" pitchFamily="18" charset="-127"/>
              </a:rPr>
              <a:t>익스플로링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800" baseline="0" dirty="0" err="1" smtClean="0">
                <a:latin typeface="HY견고딕" pitchFamily="18" charset="-127"/>
                <a:ea typeface="HY견고딕" pitchFamily="18" charset="-127"/>
              </a:rPr>
              <a:t>아두이노</a:t>
            </a:r>
            <a:endParaRPr kumimoji="0" lang="de-DE" altLang="ko-KR" sz="14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612453" y="1484784"/>
            <a:ext cx="7991475" cy="1501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8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1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100" dirty="0" smtClean="0">
                <a:ea typeface="맑은 고딕" pitchFamily="50" charset="-127"/>
              </a:rPr>
              <a:t>㈜</a:t>
            </a:r>
            <a:r>
              <a:rPr kumimoji="0" lang="ko-KR" altLang="en-US" sz="1100" dirty="0">
                <a:ea typeface="맑은 고딕" pitchFamily="50" charset="-127"/>
              </a:rPr>
              <a:t>에 있습니다</a:t>
            </a:r>
            <a:r>
              <a:rPr kumimoji="0" lang="en-US" altLang="ko-KR" sz="1100" dirty="0">
                <a:ea typeface="맑은 고딕" pitchFamily="50" charset="-127"/>
              </a:rPr>
              <a:t>.</a:t>
            </a:r>
            <a:r>
              <a:rPr kumimoji="0" lang="ko-KR" altLang="en-US" sz="11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1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1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6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 b="1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6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84745"/>
            <a:ext cx="7560840" cy="548680"/>
          </a:xfrm>
        </p:spPr>
        <p:txBody>
          <a:bodyPr/>
          <a:lstStyle>
            <a:lvl1pPr algn="l">
              <a:defRPr sz="2400" b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323528" y="1124744"/>
            <a:ext cx="8496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5">
                  <a:lumMod val="50000"/>
                </a:schemeClr>
              </a:buClr>
              <a:buFont typeface="Wingdings" pitchFamily="2" charset="2"/>
              <a:buChar char="n"/>
              <a:defRPr sz="2000" b="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990600" indent="-180975"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pic>
        <p:nvPicPr>
          <p:cNvPr id="1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1699" y="122511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2014-08-25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79" r:id="rId3"/>
    <p:sldLayoutId id="2147483680" r:id="rId4"/>
    <p:sldLayoutId id="2147483686" r:id="rId5"/>
    <p:sldLayoutId id="2147483685" r:id="rId6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8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arduino.cc/en/Main/Software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123dapp.com/circuits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://www.google.co.kr/url?sa=i&amp;rct=j&amp;q=&amp;esrc=s&amp;source=images&amp;cd=&amp;cad=rja&amp;uact=8&amp;docid=z8s2LCEr4y064M&amp;tbnid=qWqjb15IRiQTaM:&amp;ved=0CAUQjRw&amp;url=http://arduinomidi.com/xe/BlogBoard/2167&amp;ei=0nXOU6vZIcrq8AW58IDoCQ&amp;bvm=bv.71198958,d.dGc&amp;psig=AFQjCNFbi3ggcBrGixKai4aFNdC410TooQ&amp;ust=1406125884281805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9854" y="5454352"/>
            <a:ext cx="8590618" cy="1143000"/>
          </a:xfrm>
        </p:spPr>
        <p:txBody>
          <a:bodyPr/>
          <a:lstStyle/>
          <a:p>
            <a:r>
              <a:rPr lang="en-US" altLang="ko-KR" dirty="0" smtClean="0"/>
              <a:t>Chapter1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준비운동과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점등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 err="1"/>
              <a:t>아두이노</a:t>
            </a:r>
            <a:r>
              <a:rPr lang="ko-KR" altLang="en-US" dirty="0"/>
              <a:t> 기본 기능과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범용 입출력</a:t>
            </a:r>
            <a:r>
              <a:rPr lang="en-US" altLang="ko-KR" dirty="0" smtClean="0"/>
              <a:t>(I/O) </a:t>
            </a:r>
            <a:r>
              <a:rPr lang="ko-KR" altLang="en-US" dirty="0" smtClean="0"/>
              <a:t>핀과 아날로그</a:t>
            </a:r>
            <a:r>
              <a:rPr lang="en-US" altLang="ko-KR" dirty="0" smtClean="0"/>
              <a:t>-</a:t>
            </a:r>
            <a:r>
              <a:rPr lang="ko-KR" altLang="en-US" dirty="0" smtClean="0"/>
              <a:t>디지털 컨버터</a:t>
            </a:r>
            <a:r>
              <a:rPr lang="en-US" altLang="ko-KR" dirty="0" smtClean="0"/>
              <a:t>(ADC) </a:t>
            </a:r>
            <a:r>
              <a:rPr lang="ko-KR" altLang="en-US" dirty="0" smtClean="0"/>
              <a:t>입력 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범용 입출력 핀은 디지털 입출력에 사용하며 프로그램으로 각각의 주소를 지정할 수 있음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Uno</a:t>
            </a:r>
            <a:r>
              <a:rPr lang="ko-KR" altLang="en-US" dirty="0" smtClean="0"/>
              <a:t>에는 총 </a:t>
            </a:r>
            <a:r>
              <a:rPr lang="en-US" altLang="ko-KR" dirty="0" smtClean="0"/>
              <a:t>14</a:t>
            </a:r>
            <a:r>
              <a:rPr lang="ko-KR" altLang="en-US" dirty="0" smtClean="0"/>
              <a:t>개의 범용 입출력 핀이 내장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r>
              <a:rPr lang="en-US" altLang="ko-KR" dirty="0" smtClean="0"/>
              <a:t>ADC </a:t>
            </a:r>
            <a:r>
              <a:rPr lang="ko-KR" altLang="en-US" dirty="0" smtClean="0"/>
              <a:t>핀은 센서에서 나오는 </a:t>
            </a:r>
            <a:r>
              <a:rPr lang="en-US" altLang="ko-KR" dirty="0" smtClean="0"/>
              <a:t>0~5V </a:t>
            </a:r>
            <a:r>
              <a:rPr lang="ko-KR" altLang="en-US" dirty="0" smtClean="0"/>
              <a:t>사이의 전압 등 아날로그 신호를 측정하여 </a:t>
            </a:r>
            <a:r>
              <a:rPr lang="en-US" altLang="ko-KR" dirty="0" smtClean="0"/>
              <a:t>MCU</a:t>
            </a:r>
            <a:r>
              <a:rPr lang="ko-KR" altLang="en-US" dirty="0" smtClean="0"/>
              <a:t>에 디지털 신호로 입력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Uno</a:t>
            </a:r>
            <a:r>
              <a:rPr lang="ko-KR" altLang="en-US" dirty="0" smtClean="0"/>
              <a:t>에는 총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ADC </a:t>
            </a:r>
            <a:r>
              <a:rPr lang="ko-KR" altLang="en-US" dirty="0" smtClean="0"/>
              <a:t>핀이 내장</a:t>
            </a:r>
            <a:endParaRPr lang="en-US" altLang="ko-KR" dirty="0" smtClean="0"/>
          </a:p>
        </p:txBody>
      </p:sp>
      <p:sp>
        <p:nvSpPr>
          <p:cNvPr id="4" name="AutoShape 2" descr="data:image/jpeg;base64,/9j/4AAQSkZJRgABAQAAAQABAAD/2wCEAAkGBxISEhQUExIUFhQUFRYUFRcVFBUUFRQUFhQWGBQUFRUYHCggGBolHBcVITEhJSkrLi4uFx8zODMsNygtLisBCgoKDg0OFA8PFCwcFBwrLCwsLCwsLCwsLCwsLC4sKywsLCwsLCwrLCwsLCw3Kys3LCssKywrKysrKysrKysrK//AABEIAIoBGAMBIgACEQEDEQH/xAAcAAACAgMBAQAAAAAAAAAAAAAAAQIGBAUHAwj/xABIEAABAwEDBgkJBQYFBQAAAAABAAIRAwQSIQUGEzFBUQdSYXGBkaHR8BQVIjJCkrHB0hdTVJPhFiMzY9PxYnOCoqM0RISUsv/EABYBAQEBAAAAAAAAAAAAAAAAAAABAv/EABcRAQEBAQAAAAAAAAAAAAAAAAARASH/2gAMAwEAAhEDEQA/AO4BCAmgSE0IEhNCBITQgSE0IEhNCBITQgSE0IEhNCBITQgSE0IEhNCBITQgSE0IEhNCBITQgSE0IEUJlCBBNIJoBC0Oc2ddCwmmKt4uqXrrWAEw2JJk4DFaF3CjZtlGuehn1KxKviFQvtSs33Nf/Z9SR4UrP9xW/wCP6khV+QufnhTofh63WzvS+1Oj+Hq+8xIV0FC54eFOn+Gf+Y3uUHcKbdlld+aPpSFx0ZC5q7hUOyyddbuppN4U3fhB+ef6aQuOloXMn8Kb9llb01j/AE0hwoVZ/wCkZH+c76EhcdOQuYfahV/DUxz1HfSk7hOrxhZ6U8r3n5JC46ghcsdwm2n7ij1v71EcJlqj+FQ/5PqSFdVQuU/aZavu6Hu1PrUTwkWziUPcf9aQrrCFyccJNr4lD3H/AFqP2j2zi0fcd9aQrrSFyQ8Its/lCdX7s/UofaHbpiaXRTw/+khXXkLj54QLdrv04/yx3pOz+t8fxGTyU2pCuwoXHP28t+yq38tncm7Pm3ffAf6GdyQrsSFxr9tLfP8AH1f4WfSg56W7VpzPIxnckK7KhcZfnfbfxDvdZ3LHqZ3278S/3WdyQrtyFzrg2zgtNe0VKdaqajdFfbeiQQ8AxAGx3YuiqKChBQgQTSCT3Aa0HH+F95NsojdTMfP4qkh0KzcNdsLbVSLBJ0cnbhqVPsVtFQTt1EbuVaYZQbqlOSkeyVJrcQBJnAAYk7gAgZO4n9UXsMIW/oZkWlzbzqtNh4txz453XhPQtPbLDUoPNOqAHDGWzdc3H0mz27kHkORO7AUfkie3xCCRPjqQ4eJS+XjBORs8DDUglM6yi7KTfG5SiN+9B5vcQD37OZLSkSIb73XsUXsJEgYkOnZuhJ1PrN/t9X5rNHoajtt3DlxhejS7bHyXgaZN4HbMYADEL3bqEyNnKrmgu7OhTb43JE7J6V5PeZI1RHaqPZuA5eb5KURv8DYvEkyYJwBnkJ1fDtSLoGvEGJHpEnk7EHvHw/VBA5vG1IDfrjt2r0JGEeNyBAY9vIoluCZ1pz4286CMYqQ6ET4+K8qj4BMRu5EE28o1r0BHSq/Xu3sQTsvEmetZ2TnkSJJES2cSI9knbr7CqNo13YvOofHOpN8Qh58H4ILLwYPu28DjUag6iwrsK4pmDWLco0IxvaRvQWTP+0da7Ws61gKEFCiouK19srLMquwWjttZBy3hNeH2tg4tKCeWQR8VTrDZ7peeMRGG7WVaeEF82puHsx2TBWsyVYzXrMpNeGXzF4iQ3CSY26u1aYY061lZNrtp1qb3CQ12PNGK2mdObgsRpAVnVW1A/wBcND2uYGkkXQBdN7oK0DjHMDHefgmjrdlt7HskOBEa55OxUfPO2sq1GhsG4HCRtLiJE7YgKvtMb4Scf7qZi7pndOrapg8mBXnEjk8daYPjdyqol8vEpg6j4JUQej4KQOHjBAy4TE+JxSNQY68MTsgKJZJmRr7ORF2Z5d/eoGWs2AEiMBzKJptGzXyTHOloh2zHRvUqgJ27In5qBmm0mIEgSdW/BSbVA1bBqjtCgWGZnbu5I1qTWkSRrOA6Np61RJ1SAD/cRrlN1QTjs264nViovpTsGHPGPzQGQccT6IxG1B7HCY1+NYXkHN4u7CMZXoBrjpOs9K8tGdUyQZ/ugk6oAOTXsERCmKo5d3SoNo6pice0hPR468DjHQg9Riewfqogd3PzqTz4/VKRzalRLv6FAgQpF3jvSJ/ug19SwknA4LLs9INAiJ8SvVzUTsRHo2YCi4GEdOr57Uj0IrY5rG7bbKZj98B1tI7dS7wF895Mq3a9ndurUjhyPGtfQimrhlCChRph2g4Ku2+ot/atSq+UiiOX59Vx5S0kgDHH/Q1aNuUKbTIeJG0TIM6wVt+ECzuL2uAkG8Dr3Njk2FaixZr16tMVBUs7Q4SA+sGu17WwrWXractNebz6znGIlxJMbl5nKVLjDqK1b8nVQTjTw/mNxG8ci3n7GVttosn5s/AJSMbzrT43YUvOlLeeorX5RsD6NQsL2OiPSaSWmRswW3sGaT6lNr/KbO28A6HOdInfASq8POtLe73ShuVqY2u909yx8s5FdZy0aanUvT6l6BEbxyrJyLm4bQwvNopUocWw4OJMAGRHOlCGV6e53ulM5Zp/493q7F6ZUzX0TL3ldFxmIuvA6yvHJGbumcQbVSbAnBr3bdsakpD8809zzvwSOWWbA/qWfasz2sY53ljCQJjRVB2rU5NyKKj2tNoYLxjBrnEACSQBrSkZByyziv6gkMss4r+zvW4OZVKJ8sPMLO/vVRrWeHFt44OIHokTBjVsSkbY5cbxH9nel59bxHdnet43MqhGNqq/+ue9aK35FoU6hb5U4AcakQ49A2JSGMvCP4busJeff5bp5wtxk3NGz1KbXG0WgkifQoCOQglazOXIVGz3LlSub0zpKbW6owEa9alI8vPg+7d1jFLz9/KPvDuWwzbzYo2imXvfafXLRo2MLdQ1kjWvXL2atCjSvg2oQ5oJe1l0AnXgNepWkajz6dlIe9+ikcvu1CkOl36LLzcyBZq73i9aXhrQTcDGkEmBMg4GD1FbnKOZ9mZSe4Mtkta4i86nAIE4w3UlIrJy87D92PePcg5ef9233j3KeQ8lWetWpsGnfMlwBa2QASSDsxhW4Zl2X8Na/wA9v0pRTPP1TiM17ypefqnEZ1uWOLBS0mjDahfpLgbeHrX7obPZKvxzQso/7Ksf/Kd2YJSKOcu1OKztUfPNXYGdR7175wWKhSrvYKDmAQQ3Sl10EA6yJJVwyXmtR0VMusF9xaCSbRUbMgEYBKRSPPNbdT6j3pnLVaZ9DoaYHarTlbNSm+o1rKLbP6OID31L2OvE4LPyZmrTptc11jpVyDg9z6jZwGEB2xLwim2XKlUvaS5ohwOA3Gd6+pgVynN/g3oOc2tVwDiH6FogNxm4XEkwF1YJq4ZQgoUVrrYcFV8ozirJbJIVdt7TiiKVnAMFm5AZR8mY54YNYJdAEgxtWHnADC1LbQDZTTJEh8gbSJn5lTRprVZqWmc5rGwKhLcPZD8I6F0yhVszmlzNGWjEkEEDbjuXNnBZ+RbS1lO0NcQNIwRO+H94UGJnjWpvtJNMtLbrRLdRIGOO1XPNa30KlCkwFhqNpgObheEYaurFc4qtWfmxa20a99xgXXDHliPgrpjYcIGUKVV1FtJzXXNJfu+yTcABPQVn8H+U6DaWhe5oqGoS0OGLg4CIO/Aqm2xvpuI1FziOYuMJ5Kq6OvTecA14JTRdc/sqUTRdRa5ukLm3mgYhoxkmMNi0WYmVKNnqVTWcGh7GgEgkS1xJkjVgVrsv1hUrve3EOjHmaAtW9hg4bEHV86Ms0aNJ7XEaR9N1xt2SZBE7oXOc2LYyhaadR83GyDAmAWkTG3WszOm3C0PY5kkNZd1csrRFh3FB2C0ZwWZlJlZz/wB28gNIaSXazAHQVyWvab1d1U7apqcsaS9HUtvbLVpLLRotm9TMnDkcPmtK6g4awepB12lnLZ30X1w46NpIdLTIOGEbdYXMc6MottFpfUYCGQGtkQYaNcbNqyLLbbtjfQh15zi7VhEt7lqHUHcU9SDpuZ+XqNSi2mJD6NJt+RhAwkHbqVOz1y+y2PpGneuU2u9YRJeW4xzNC8s3LWaIr+i69UYGtgcj/mQtUbE8D1T1ILtwe5cY2mLNDr957gY9Eg469ixs+s5WVmGzsDvRqemTg03CcBvxg9C0eblY0K2kc13qkCBtMLDtVmqOc510+k5ztW8k/NBucw8tMs1R7XNcdNo2NLYwIc6J9/sViz0znaxtSztDi97IvYBrQ7tJj4qjZMpuZWpvLHQ1wdgDsxHbCyMsipWquqXXQ6IEYwAAghmzlZtlriq5pcA1wgQDjtEroOX87G2ZtP0HOfUYXtEgXcBF7pOzcuZeQ1NrHdS3GcD6lpe1wY4BrboB5ye5Bpcn2k0qtOoReLHh5n2iCCe1dOtedrWWZlfRu/eOhrLwnbt6O1c1OTqvEd1Lc28VK1GjTFNwFIbdpgDv60Gkypa3V6tSo4QXkmMYG4dAXSMm51TZHVjSjRQwAO9YgNAjDDWFz45Kq8Q9S29KlVNmFAUy30rxJ2mZ7kG/yTlR1pq6RwAwAAkmAOVXCiIhgxvAnXqkgD4nqVKzYsD6eLgYV4yHNatIa4NaG4kRJF7Ab9aqLbYWQAtoFhUWQs1qNGUIKEGBVZgtVaLOt44LGr0kFTyjkdr9YWir5qMPsq+1Ka8TQRFFbmszcg5rs4qvRs4S8nQUf9lmH2VA5p0x7IV68nCRsyoo4zYZxUnZq0+KFeBZlI2dBRxmwziqYzWp8UK6Nsyfk6EUoZs0+KFMZtUx7I6lcfJ8U/J0FPbm8ziheozcYRi0dStgs4T0AQin/s2zihTbm4zihW7QqQoIRUBm8weyFNuQG8UK1GigUghFUdkFnFCYyE3iq1aBAo8iCrHIbOKE25CbuCtOg5EGjyIRVxkRvF7E25EbuVn0I3IFBCK2MjN3I8yt3KyaFGhQV9uSG7kDI43Kw6FSFnQjVWXJY3Bbyw2MNGAUqNBZrBCBtavYJMCkooKEFCDycFAtXs4YKN1BiVKK89Cs4MUSxBhaBGgWaGJimgwRQQKCzbiejQYAs6kKCzhTUW0deOvsQYWhS0C2GjRo0GAKCPJys/Ro0aDB0CPJ1nimkKaDBNBAoLP0aNGgwvJ0hZ1nXEaNBh6FAoBZhpo0aDD0KNCFmaNGjQYmgRoVl3EaNBiaBGgWVcTuIMUUgpimvcU0XEHmApgKVxSAQATQhAFCChAgmohNA0JIQNCSEDQkhA0JIQNCSEDQkhA0JIQNCSEDQkhA0JIQNCSEDQkhA0JIQNCSEDQkhA0JIQMoSQg//9k=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4240399" cy="824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365104"/>
            <a:ext cx="1660376" cy="933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023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8732" y="1340768"/>
            <a:ext cx="8280920" cy="3600400"/>
          </a:xfrm>
          <a:prstGeom prst="rect">
            <a:avLst/>
          </a:prstGeom>
          <a:ln w="19050"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아두이노</a:t>
            </a:r>
            <a:r>
              <a:rPr lang="ko-KR" altLang="en-US" sz="1600" b="1" dirty="0" smtClean="0">
                <a:latin typeface="+mn-ea"/>
                <a:ea typeface="+mn-ea"/>
              </a:rPr>
              <a:t> </a:t>
            </a:r>
            <a:r>
              <a:rPr lang="ko-KR" altLang="en-US" sz="1600" b="1" dirty="0" err="1" smtClean="0">
                <a:latin typeface="+mn-ea"/>
                <a:ea typeface="+mn-ea"/>
              </a:rPr>
              <a:t>부트로더와</a:t>
            </a:r>
            <a:r>
              <a:rPr lang="ko-KR" altLang="en-US" sz="1600" b="1" dirty="0" smtClean="0">
                <a:latin typeface="+mn-ea"/>
                <a:ea typeface="+mn-ea"/>
              </a:rPr>
              <a:t> </a:t>
            </a:r>
            <a:r>
              <a:rPr lang="ko-KR" altLang="en-US" sz="1600" b="1" dirty="0" err="1" smtClean="0">
                <a:latin typeface="+mn-ea"/>
                <a:ea typeface="+mn-ea"/>
              </a:rPr>
              <a:t>펌웨어</a:t>
            </a:r>
            <a:r>
              <a:rPr lang="ko-KR" altLang="en-US" sz="1600" b="1" dirty="0" smtClean="0">
                <a:latin typeface="+mn-ea"/>
                <a:ea typeface="+mn-ea"/>
              </a:rPr>
              <a:t> 설정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 algn="ctr"/>
            <a:endParaRPr lang="en-US" altLang="ko-KR" sz="1600" dirty="0">
              <a:latin typeface="+mn-ea"/>
              <a:ea typeface="+mn-ea"/>
            </a:endParaRPr>
          </a:p>
          <a:p>
            <a:r>
              <a:rPr lang="ko-KR" altLang="en-US" sz="1600" u="sng" dirty="0" err="1" smtClean="0">
                <a:latin typeface="+mn-ea"/>
                <a:ea typeface="+mn-ea"/>
              </a:rPr>
              <a:t>부트로더는</a:t>
            </a:r>
            <a:r>
              <a:rPr lang="ko-KR" altLang="en-US" sz="1600" u="sng" dirty="0" smtClean="0">
                <a:latin typeface="+mn-ea"/>
                <a:ea typeface="+mn-ea"/>
              </a:rPr>
              <a:t> 일종의 부팅 프로그램 같은 코드로</a:t>
            </a:r>
            <a:r>
              <a:rPr lang="en-US" altLang="ko-KR" sz="1600" u="sng" dirty="0" smtClean="0">
                <a:latin typeface="+mn-ea"/>
                <a:ea typeface="+mn-ea"/>
              </a:rPr>
              <a:t>, </a:t>
            </a:r>
            <a:r>
              <a:rPr lang="ko-KR" altLang="en-US" sz="1600" u="sng" dirty="0" err="1" smtClean="0">
                <a:latin typeface="+mn-ea"/>
                <a:ea typeface="+mn-ea"/>
              </a:rPr>
              <a:t>아두이노</a:t>
            </a:r>
            <a:r>
              <a:rPr lang="ko-KR" altLang="en-US" sz="1600" u="sng" dirty="0" smtClean="0">
                <a:latin typeface="+mn-ea"/>
                <a:ea typeface="+mn-ea"/>
              </a:rPr>
              <a:t> </a:t>
            </a:r>
            <a:r>
              <a:rPr lang="en-US" altLang="ko-KR" sz="1600" u="sng" dirty="0" smtClean="0">
                <a:latin typeface="+mn-ea"/>
                <a:ea typeface="+mn-ea"/>
              </a:rPr>
              <a:t>MCU </a:t>
            </a:r>
            <a:r>
              <a:rPr lang="ko-KR" altLang="en-US" sz="1600" u="sng" dirty="0" smtClean="0">
                <a:latin typeface="+mn-ea"/>
                <a:ea typeface="+mn-ea"/>
              </a:rPr>
              <a:t>프로그램 메모리 내부의 지정된 영역에 위치한다</a:t>
            </a:r>
            <a:r>
              <a:rPr lang="en-US" altLang="ko-KR" sz="1600" u="sng" dirty="0" smtClean="0">
                <a:latin typeface="+mn-ea"/>
                <a:ea typeface="+mn-ea"/>
              </a:rPr>
              <a:t>. </a:t>
            </a:r>
            <a:r>
              <a:rPr lang="en-US" altLang="ko-KR" sz="1600" dirty="0" smtClean="0">
                <a:latin typeface="+mn-ea"/>
                <a:ea typeface="+mn-ea"/>
              </a:rPr>
              <a:t>AVR </a:t>
            </a:r>
            <a:r>
              <a:rPr lang="ko-KR" altLang="en-US" sz="1600" dirty="0" err="1" smtClean="0">
                <a:latin typeface="+mn-ea"/>
                <a:ea typeface="+mn-ea"/>
              </a:rPr>
              <a:t>마이크로컨트롤러는</a:t>
            </a:r>
            <a:r>
              <a:rPr lang="ko-KR" altLang="en-US" sz="1600" dirty="0" smtClean="0">
                <a:latin typeface="+mn-ea"/>
                <a:ea typeface="+mn-ea"/>
              </a:rPr>
              <a:t> 보통 직렬 주변 장치 인터페이스</a:t>
            </a:r>
            <a:r>
              <a:rPr lang="en-US" altLang="ko-KR" sz="1600" dirty="0" smtClean="0">
                <a:latin typeface="+mn-ea"/>
                <a:ea typeface="+mn-ea"/>
              </a:rPr>
              <a:t>(SPI)</a:t>
            </a:r>
            <a:r>
              <a:rPr lang="ko-KR" altLang="en-US" sz="1600" dirty="0" smtClean="0">
                <a:latin typeface="+mn-ea"/>
                <a:ea typeface="+mn-ea"/>
              </a:rPr>
              <a:t>를 사용하여 프로그램을 </a:t>
            </a:r>
            <a:r>
              <a:rPr lang="ko-KR" altLang="en-US" sz="1600" dirty="0" err="1" smtClean="0">
                <a:latin typeface="+mn-ea"/>
                <a:ea typeface="+mn-ea"/>
              </a:rPr>
              <a:t>업로드하는데</a:t>
            </a:r>
            <a:r>
              <a:rPr lang="en-US" altLang="ko-KR" sz="1600" dirty="0" smtClean="0"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latin typeface="+mn-ea"/>
                <a:ea typeface="+mn-ea"/>
              </a:rPr>
              <a:t>이 방식은 하드웨어 프로그래머가 필요하다</a:t>
            </a:r>
            <a:r>
              <a:rPr lang="en-US" altLang="ko-KR" sz="1600" dirty="0" smtClean="0">
                <a:latin typeface="+mn-ea"/>
                <a:ea typeface="+mn-ea"/>
              </a:rPr>
              <a:t>. </a:t>
            </a:r>
            <a:r>
              <a:rPr lang="ko-KR" altLang="en-US" sz="1600" dirty="0" smtClean="0">
                <a:latin typeface="+mn-ea"/>
                <a:ea typeface="+mn-ea"/>
              </a:rPr>
              <a:t>반면</a:t>
            </a:r>
            <a:r>
              <a:rPr lang="en-US" altLang="ko-KR" sz="1600" dirty="0" smtClean="0">
                <a:latin typeface="+mn-ea"/>
                <a:ea typeface="+mn-ea"/>
              </a:rPr>
              <a:t>, USB </a:t>
            </a:r>
            <a:r>
              <a:rPr lang="ko-KR" altLang="en-US" sz="1600" dirty="0" smtClean="0">
                <a:latin typeface="+mn-ea"/>
                <a:ea typeface="+mn-ea"/>
              </a:rPr>
              <a:t>연결을 사용하는 아두이노 보드는 부팅과 동시에 </a:t>
            </a:r>
            <a:r>
              <a:rPr lang="ko-KR" altLang="en-US" sz="1600" dirty="0" err="1" smtClean="0">
                <a:latin typeface="+mn-ea"/>
                <a:ea typeface="+mn-ea"/>
              </a:rPr>
              <a:t>부트로더를</a:t>
            </a:r>
            <a:r>
              <a:rPr lang="ko-KR" altLang="en-US" sz="1600" dirty="0" smtClean="0">
                <a:latin typeface="+mn-ea"/>
                <a:ea typeface="+mn-ea"/>
              </a:rPr>
              <a:t> 몇 초간 실행한다</a:t>
            </a:r>
            <a:r>
              <a:rPr lang="en-US" altLang="ko-KR" sz="1600" dirty="0" smtClean="0">
                <a:latin typeface="+mn-ea"/>
                <a:ea typeface="+mn-ea"/>
              </a:rPr>
              <a:t>. </a:t>
            </a:r>
            <a:r>
              <a:rPr lang="ko-KR" altLang="en-US" sz="1600" dirty="0" smtClean="0">
                <a:latin typeface="+mn-ea"/>
                <a:ea typeface="+mn-ea"/>
              </a:rPr>
              <a:t>외부 하드웨어가 없어도 </a:t>
            </a:r>
            <a:r>
              <a:rPr lang="en-US" altLang="ko-KR" sz="1600" dirty="0" smtClean="0">
                <a:latin typeface="+mn-ea"/>
                <a:ea typeface="+mn-ea"/>
              </a:rPr>
              <a:t>USB</a:t>
            </a:r>
            <a:r>
              <a:rPr lang="ko-KR" altLang="en-US" sz="1600" dirty="0" smtClean="0">
                <a:latin typeface="+mn-ea"/>
                <a:ea typeface="+mn-ea"/>
              </a:rPr>
              <a:t>로 간단하게 프로그램을 </a:t>
            </a:r>
            <a:r>
              <a:rPr lang="ko-KR" altLang="en-US" sz="1600" dirty="0" err="1" smtClean="0">
                <a:latin typeface="+mn-ea"/>
                <a:ea typeface="+mn-ea"/>
              </a:rPr>
              <a:t>업로드할</a:t>
            </a:r>
            <a:r>
              <a:rPr lang="ko-KR" altLang="en-US" sz="1600" dirty="0" smtClean="0">
                <a:latin typeface="+mn-ea"/>
                <a:ea typeface="+mn-ea"/>
              </a:rPr>
              <a:t> 수 있다는 점에서 </a:t>
            </a:r>
            <a:r>
              <a:rPr lang="ko-KR" altLang="en-US" sz="1600" dirty="0" err="1" smtClean="0">
                <a:latin typeface="+mn-ea"/>
                <a:ea typeface="+mn-ea"/>
              </a:rPr>
              <a:t>부트로더는</a:t>
            </a:r>
            <a:r>
              <a:rPr lang="ko-KR" altLang="en-US" sz="1600" dirty="0" smtClean="0">
                <a:latin typeface="+mn-ea"/>
                <a:ea typeface="+mn-ea"/>
              </a:rPr>
              <a:t> 매우 유용하다</a:t>
            </a:r>
            <a:r>
              <a:rPr lang="en-US" altLang="ko-KR" sz="1600" dirty="0" smtClean="0">
                <a:latin typeface="+mn-ea"/>
                <a:ea typeface="+mn-ea"/>
              </a:rPr>
              <a:t>. </a:t>
            </a:r>
            <a:r>
              <a:rPr lang="ko-KR" altLang="en-US" sz="1600" dirty="0" smtClean="0">
                <a:latin typeface="+mn-ea"/>
                <a:ea typeface="+mn-ea"/>
              </a:rPr>
              <a:t>하지만 </a:t>
            </a:r>
            <a:r>
              <a:rPr lang="ko-KR" altLang="en-US" sz="1600" dirty="0" err="1" smtClean="0">
                <a:latin typeface="+mn-ea"/>
                <a:ea typeface="+mn-ea"/>
              </a:rPr>
              <a:t>부트로더를</a:t>
            </a:r>
            <a:r>
              <a:rPr lang="ko-KR" altLang="en-US" sz="1600" dirty="0" smtClean="0">
                <a:latin typeface="+mn-ea"/>
                <a:ea typeface="+mn-ea"/>
              </a:rPr>
              <a:t> 사용하면 다음 두 가지 단점이 있다</a:t>
            </a:r>
            <a:r>
              <a:rPr lang="en-US" altLang="ko-KR" sz="1600" dirty="0" smtClean="0">
                <a:latin typeface="+mn-ea"/>
                <a:ea typeface="+mn-ea"/>
              </a:rPr>
              <a:t>.</a:t>
            </a:r>
          </a:p>
          <a:p>
            <a:endParaRPr lang="en-US" altLang="ko-KR" sz="1600" dirty="0" smtClean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+mn-ea"/>
                <a:ea typeface="+mn-ea"/>
              </a:rPr>
              <a:t>부트로더는</a:t>
            </a:r>
            <a:r>
              <a:rPr lang="ko-KR" altLang="en-US" sz="1600" dirty="0" smtClean="0">
                <a:latin typeface="+mn-ea"/>
                <a:ea typeface="+mn-ea"/>
              </a:rPr>
              <a:t> 프로그램 메모리를 약 </a:t>
            </a:r>
            <a:r>
              <a:rPr lang="en-US" altLang="ko-KR" sz="1600" dirty="0" smtClean="0">
                <a:latin typeface="+mn-ea"/>
                <a:ea typeface="+mn-ea"/>
              </a:rPr>
              <a:t>2KB </a:t>
            </a:r>
            <a:r>
              <a:rPr lang="ko-KR" altLang="en-US" sz="1600" dirty="0" smtClean="0">
                <a:latin typeface="+mn-ea"/>
                <a:ea typeface="+mn-ea"/>
              </a:rPr>
              <a:t>차지한다</a:t>
            </a:r>
            <a:r>
              <a:rPr lang="en-US" altLang="ko-KR" sz="1600" dirty="0" smtClean="0">
                <a:latin typeface="+mn-ea"/>
                <a:ea typeface="+mn-ea"/>
              </a:rPr>
              <a:t>. </a:t>
            </a:r>
            <a:r>
              <a:rPr lang="ko-KR" altLang="en-US" sz="1600" dirty="0" smtClean="0">
                <a:latin typeface="+mn-ea"/>
                <a:ea typeface="+mn-ea"/>
              </a:rPr>
              <a:t>복잡한 프로그램을 작성한다면 </a:t>
            </a:r>
            <a:r>
              <a:rPr lang="ko-KR" altLang="en-US" sz="1600" dirty="0" err="1" smtClean="0">
                <a:latin typeface="+mn-ea"/>
                <a:ea typeface="+mn-ea"/>
              </a:rPr>
              <a:t>부트로더가</a:t>
            </a:r>
            <a:r>
              <a:rPr lang="ko-KR" altLang="en-US" sz="1600" dirty="0" smtClean="0">
                <a:latin typeface="+mn-ea"/>
                <a:ea typeface="+mn-ea"/>
              </a:rPr>
              <a:t> 차지하는 프로그램 영역까지 필요할 수 있다</a:t>
            </a:r>
            <a:r>
              <a:rPr lang="en-US" altLang="ko-KR" sz="1600" dirty="0" smtClean="0">
                <a:latin typeface="+mn-ea"/>
                <a:ea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  <a:ea typeface="+mn-ea"/>
              </a:rPr>
              <a:t>부팅할 때 </a:t>
            </a:r>
            <a:r>
              <a:rPr lang="ko-KR" altLang="en-US" sz="1600" dirty="0" err="1" smtClean="0">
                <a:latin typeface="+mn-ea"/>
                <a:ea typeface="+mn-ea"/>
              </a:rPr>
              <a:t>부트로더가</a:t>
            </a:r>
            <a:r>
              <a:rPr lang="ko-KR" altLang="en-US" sz="1600" dirty="0" smtClean="0">
                <a:latin typeface="+mn-ea"/>
                <a:ea typeface="+mn-ea"/>
              </a:rPr>
              <a:t> 프로그램 요청을 체크하는 데 걸리는 시간 때문에 항상 몇 초간 프로그램 실행이 지연된다</a:t>
            </a:r>
            <a:r>
              <a:rPr lang="en-US" altLang="ko-KR" sz="1600" dirty="0" smtClean="0">
                <a:latin typeface="+mn-ea"/>
                <a:ea typeface="+mn-ea"/>
              </a:rPr>
              <a:t>.</a:t>
            </a:r>
            <a:endParaRPr lang="ko-KR" altLang="en-US" sz="1600" dirty="0" smtClean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1340768"/>
            <a:ext cx="82809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 err="1"/>
              <a:t>아두이노</a:t>
            </a:r>
            <a:r>
              <a:rPr lang="ko-KR" altLang="en-US" dirty="0"/>
              <a:t> 기본 기능과 종류</a:t>
            </a:r>
          </a:p>
        </p:txBody>
      </p:sp>
      <p:sp>
        <p:nvSpPr>
          <p:cNvPr id="4" name="AutoShape 2" descr="data:image/jpeg;base64,/9j/4AAQSkZJRgABAQAAAQABAAD/2wCEAAkGBxISEhQUExIUFhQUFRYUFRcVFBUUFRQUFhQWGBQUFRUYHCggGBolHBcVITEhJSkrLi4uFx8zODMsNygtLisBCgoKDg0OFA8PFCwcFBwrLCwsLCwsLCwsLCwsLC4sKywsLCwsLCwrLCwsLCw3Kys3LCssKywrKysrKysrKysrK//AABEIAIoBGAMBIgACEQEDEQH/xAAcAAACAgMBAQAAAAAAAAAAAAAAAQIGBAUHAwj/xABIEAABAwEDBgkJBQYFBQAAAAABAAIRAwQSIQUGEzFBUQdSYXGBkaHR8BQVIjJCkrHB0hdTVJPhFiMzY9PxYnOCoqM0RISUsv/EABYBAQEBAAAAAAAAAAAAAAAAAAABAv/EABcRAQEBAQAAAAAAAAAAAAAAAAARASH/2gAMAwEAAhEDEQA/AO4BCAmgSE0IEhNCBITQgSE0IEhNCBITQgSE0IEhNCBITQgSE0IEhNCBITQgSE0IEhNCBITQgSE0IEUJlCBBNIJoBC0Oc2ddCwmmKt4uqXrrWAEw2JJk4DFaF3CjZtlGuehn1KxKviFQvtSs33Nf/Z9SR4UrP9xW/wCP6khV+QufnhTofh63WzvS+1Oj+Hq+8xIV0FC54eFOn+Gf+Y3uUHcKbdlld+aPpSFx0ZC5q7hUOyyddbuppN4U3fhB+ef6aQuOloXMn8Kb9llb01j/AE0hwoVZ/wCkZH+c76EhcdOQuYfahV/DUxz1HfSk7hOrxhZ6U8r3n5JC46ghcsdwm2n7ij1v71EcJlqj+FQ/5PqSFdVQuU/aZavu6Hu1PrUTwkWziUPcf9aQrrCFyccJNr4lD3H/AFqP2j2zi0fcd9aQrrSFyQ8Its/lCdX7s/UofaHbpiaXRTw/+khXXkLj54QLdrv04/yx3pOz+t8fxGTyU2pCuwoXHP28t+yq38tncm7Pm3ffAf6GdyQrsSFxr9tLfP8AH1f4WfSg56W7VpzPIxnckK7KhcZfnfbfxDvdZ3LHqZ3278S/3WdyQrtyFzrg2zgtNe0VKdaqajdFfbeiQQ8AxAGx3YuiqKChBQgQTSCT3Aa0HH+F95NsojdTMfP4qkh0KzcNdsLbVSLBJ0cnbhqVPsVtFQTt1EbuVaYZQbqlOSkeyVJrcQBJnAAYk7gAgZO4n9UXsMIW/oZkWlzbzqtNh4txz453XhPQtPbLDUoPNOqAHDGWzdc3H0mz27kHkORO7AUfkie3xCCRPjqQ4eJS+XjBORs8DDUglM6yi7KTfG5SiN+9B5vcQD37OZLSkSIb73XsUXsJEgYkOnZuhJ1PrN/t9X5rNHoajtt3DlxhejS7bHyXgaZN4HbMYADEL3bqEyNnKrmgu7OhTb43JE7J6V5PeZI1RHaqPZuA5eb5KURv8DYvEkyYJwBnkJ1fDtSLoGvEGJHpEnk7EHvHw/VBA5vG1IDfrjt2r0JGEeNyBAY9vIoluCZ1pz4286CMYqQ6ET4+K8qj4BMRu5EE28o1r0BHSq/Xu3sQTsvEmetZ2TnkSJJES2cSI9knbr7CqNo13YvOofHOpN8Qh58H4ILLwYPu28DjUag6iwrsK4pmDWLco0IxvaRvQWTP+0da7Ws61gKEFCiouK19srLMquwWjttZBy3hNeH2tg4tKCeWQR8VTrDZ7peeMRGG7WVaeEF82puHsx2TBWsyVYzXrMpNeGXzF4iQ3CSY26u1aYY061lZNrtp1qb3CQ12PNGK2mdObgsRpAVnVW1A/wBcND2uYGkkXQBdN7oK0DjHMDHefgmjrdlt7HskOBEa55OxUfPO2sq1GhsG4HCRtLiJE7YgKvtMb4Scf7qZi7pndOrapg8mBXnEjk8daYPjdyqol8vEpg6j4JUQej4KQOHjBAy4TE+JxSNQY68MTsgKJZJmRr7ORF2Z5d/eoGWs2AEiMBzKJptGzXyTHOloh2zHRvUqgJ27In5qBmm0mIEgSdW/BSbVA1bBqjtCgWGZnbu5I1qTWkSRrOA6Np61RJ1SAD/cRrlN1QTjs264nViovpTsGHPGPzQGQccT6IxG1B7HCY1+NYXkHN4u7CMZXoBrjpOs9K8tGdUyQZ/ugk6oAOTXsERCmKo5d3SoNo6pice0hPR468DjHQg9Riewfqogd3PzqTz4/VKRzalRLv6FAgQpF3jvSJ/ug19SwknA4LLs9INAiJ8SvVzUTsRHo2YCi4GEdOr57Uj0IrY5rG7bbKZj98B1tI7dS7wF895Mq3a9ndurUjhyPGtfQimrhlCChRph2g4Ku2+ot/atSq+UiiOX59Vx5S0kgDHH/Q1aNuUKbTIeJG0TIM6wVt+ECzuL2uAkG8Dr3Njk2FaixZr16tMVBUs7Q4SA+sGu17WwrWXractNebz6znGIlxJMbl5nKVLjDqK1b8nVQTjTw/mNxG8ci3n7GVttosn5s/AJSMbzrT43YUvOlLeeorX5RsD6NQsL2OiPSaSWmRswW3sGaT6lNr/KbO28A6HOdInfASq8POtLe73ShuVqY2u909yx8s5FdZy0aanUvT6l6BEbxyrJyLm4bQwvNopUocWw4OJMAGRHOlCGV6e53ulM5Zp/493q7F6ZUzX0TL3ldFxmIuvA6yvHJGbumcQbVSbAnBr3bdsakpD8809zzvwSOWWbA/qWfasz2sY53ljCQJjRVB2rU5NyKKj2tNoYLxjBrnEACSQBrSkZByyziv6gkMss4r+zvW4OZVKJ8sPMLO/vVRrWeHFt44OIHokTBjVsSkbY5cbxH9nel59bxHdnet43MqhGNqq/+ue9aK35FoU6hb5U4AcakQ49A2JSGMvCP4busJeff5bp5wtxk3NGz1KbXG0WgkifQoCOQglazOXIVGz3LlSub0zpKbW6owEa9alI8vPg+7d1jFLz9/KPvDuWwzbzYo2imXvfafXLRo2MLdQ1kjWvXL2atCjSvg2oQ5oJe1l0AnXgNepWkajz6dlIe9+ikcvu1CkOl36LLzcyBZq73i9aXhrQTcDGkEmBMg4GD1FbnKOZ9mZSe4Mtkta4i86nAIE4w3UlIrJy87D92PePcg5ef9233j3KeQ8lWetWpsGnfMlwBa2QASSDsxhW4Zl2X8Na/wA9v0pRTPP1TiM17ypefqnEZ1uWOLBS0mjDahfpLgbeHrX7obPZKvxzQso/7Ksf/Kd2YJSKOcu1OKztUfPNXYGdR7175wWKhSrvYKDmAQQ3Sl10EA6yJJVwyXmtR0VMusF9xaCSbRUbMgEYBKRSPPNbdT6j3pnLVaZ9DoaYHarTlbNSm+o1rKLbP6OID31L2OvE4LPyZmrTptc11jpVyDg9z6jZwGEB2xLwim2XKlUvaS5ohwOA3Gd6+pgVynN/g3oOc2tVwDiH6FogNxm4XEkwF1YJq4ZQgoUVrrYcFV8ozirJbJIVdt7TiiKVnAMFm5AZR8mY54YNYJdAEgxtWHnADC1LbQDZTTJEh8gbSJn5lTRprVZqWmc5rGwKhLcPZD8I6F0yhVszmlzNGWjEkEEDbjuXNnBZ+RbS1lO0NcQNIwRO+H94UGJnjWpvtJNMtLbrRLdRIGOO1XPNa30KlCkwFhqNpgObheEYaurFc4qtWfmxa20a99xgXXDHliPgrpjYcIGUKVV1FtJzXXNJfu+yTcABPQVn8H+U6DaWhe5oqGoS0OGLg4CIO/Aqm2xvpuI1FziOYuMJ5Kq6OvTecA14JTRdc/sqUTRdRa5ukLm3mgYhoxkmMNi0WYmVKNnqVTWcGh7GgEgkS1xJkjVgVrsv1hUrve3EOjHmaAtW9hg4bEHV86Ms0aNJ7XEaR9N1xt2SZBE7oXOc2LYyhaadR83GyDAmAWkTG3WszOm3C0PY5kkNZd1csrRFh3FB2C0ZwWZlJlZz/wB28gNIaSXazAHQVyWvab1d1U7apqcsaS9HUtvbLVpLLRotm9TMnDkcPmtK6g4awepB12lnLZ30X1w46NpIdLTIOGEbdYXMc6MottFpfUYCGQGtkQYaNcbNqyLLbbtjfQh15zi7VhEt7lqHUHcU9SDpuZ+XqNSi2mJD6NJt+RhAwkHbqVOz1y+y2PpGneuU2u9YRJeW4xzNC8s3LWaIr+i69UYGtgcj/mQtUbE8D1T1ILtwe5cY2mLNDr957gY9Eg469ixs+s5WVmGzsDvRqemTg03CcBvxg9C0eblY0K2kc13qkCBtMLDtVmqOc510+k5ztW8k/NBucw8tMs1R7XNcdNo2NLYwIc6J9/sViz0znaxtSztDi97IvYBrQ7tJj4qjZMpuZWpvLHQ1wdgDsxHbCyMsipWquqXXQ6IEYwAAghmzlZtlriq5pcA1wgQDjtEroOX87G2ZtP0HOfUYXtEgXcBF7pOzcuZeQ1NrHdS3GcD6lpe1wY4BrboB5ye5Bpcn2k0qtOoReLHh5n2iCCe1dOtedrWWZlfRu/eOhrLwnbt6O1c1OTqvEd1Lc28VK1GjTFNwFIbdpgDv60Gkypa3V6tSo4QXkmMYG4dAXSMm51TZHVjSjRQwAO9YgNAjDDWFz45Kq8Q9S29KlVNmFAUy30rxJ2mZ7kG/yTlR1pq6RwAwAAkmAOVXCiIhgxvAnXqkgD4nqVKzYsD6eLgYV4yHNatIa4NaG4kRJF7Ab9aqLbYWQAtoFhUWQs1qNGUIKEGBVZgtVaLOt44LGr0kFTyjkdr9YWir5qMPsq+1Ka8TQRFFbmszcg5rs4qvRs4S8nQUf9lmH2VA5p0x7IV68nCRsyoo4zYZxUnZq0+KFeBZlI2dBRxmwziqYzWp8UK6Nsyfk6EUoZs0+KFMZtUx7I6lcfJ8U/J0FPbm8ziheozcYRi0dStgs4T0AQin/s2zihTbm4zihW7QqQoIRUBm8weyFNuQG8UK1GigUghFUdkFnFCYyE3iq1aBAo8iCrHIbOKE25CbuCtOg5EGjyIRVxkRvF7E25EbuVn0I3IFBCK2MjN3I8yt3KyaFGhQV9uSG7kDI43Kw6FSFnQjVWXJY3Bbyw2MNGAUqNBZrBCBtavYJMCkooKEFCDycFAtXs4YKN1BiVKK89Cs4MUSxBhaBGgWaGJimgwRQQKCzbiejQYAs6kKCzhTUW0deOvsQYWhS0C2GjRo0GAKCPJys/Ro0aDB0CPJ1nimkKaDBNBAoLP0aNGgwvJ0hZ1nXEaNBh6FAoBZhpo0aDD0KNCFmaNGjQYmgRoVl3EaNBiaBGgWVcTuIMUUgpimvcU0XEHmApgKVxSAQATQhAFCChAgmohNA0JIQNCSEDQkhA0JIQNCSEDQkhA0JIQNCSEDQkhA0JIQNCSEDQkhA0JIQNCSEDQkhA0JIQMoSQg//9k=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8280" y="1140780"/>
            <a:ext cx="1872208" cy="3600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noFill/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ko-KR" altLang="en-US" sz="2800" spc="600" dirty="0" err="1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여기서잠깐</a:t>
            </a:r>
            <a:endParaRPr lang="ko-KR" altLang="en-US" sz="2800" spc="6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95536" y="4941168"/>
            <a:ext cx="82809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2844824" y="5805264"/>
            <a:ext cx="6264696" cy="158417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07265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기본 기능과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 startAt="2"/>
            </a:pPr>
            <a:r>
              <a:rPr lang="ko-KR" altLang="en-US" sz="2400" dirty="0" err="1" smtClean="0">
                <a:solidFill>
                  <a:schemeClr val="accent3">
                    <a:lumMod val="75000"/>
                  </a:schemeClr>
                </a:solidFill>
              </a:rPr>
              <a:t>아두이노</a:t>
            </a:r>
            <a:r>
              <a:rPr lang="ko-KR" altLang="en-US" sz="2400" dirty="0" smtClean="0">
                <a:solidFill>
                  <a:schemeClr val="accent3">
                    <a:lumMod val="75000"/>
                  </a:schemeClr>
                </a:solidFill>
              </a:rPr>
              <a:t> 보드 종류</a:t>
            </a:r>
            <a:endParaRPr lang="en-US" altLang="ko-KR" sz="2400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Uno – </a:t>
            </a:r>
            <a:r>
              <a:rPr lang="ko-KR" altLang="en-US" dirty="0" smtClean="0"/>
              <a:t>기본 보드로 사용하는 </a:t>
            </a:r>
            <a:r>
              <a:rPr lang="ko-KR" altLang="en-US" dirty="0" err="1" smtClean="0"/>
              <a:t>아두이노의</a:t>
            </a:r>
            <a:r>
              <a:rPr lang="ko-KR" altLang="en-US" dirty="0" smtClean="0"/>
              <a:t> 주력 제품</a:t>
            </a:r>
            <a:endParaRPr lang="en-US" altLang="ko-KR" dirty="0" smtClean="0"/>
          </a:p>
        </p:txBody>
      </p:sp>
      <p:sp>
        <p:nvSpPr>
          <p:cNvPr id="4" name="AutoShape 2" descr="data:image/jpeg;base64,/9j/4AAQSkZJRgABAQAAAQABAAD/2wCEAAkGBxISEhQUExIUFhQUFRYUFRcVFBUUFRQUFhQWGBQUFRUYHCggGBolHBcVITEhJSkrLi4uFx8zODMsNygtLisBCgoKDg0OFA8PFCwcFBwrLCwsLCwsLCwsLCwsLC4sKywsLCwsLCwrLCwsLCw3Kys3LCssKywrKysrKysrKysrK//AABEIAIoBGAMBIgACEQEDEQH/xAAcAAACAgMBAQAAAAAAAAAAAAAAAQIGBAUHAwj/xABIEAABAwEDBgkJBQYFBQAAAAABAAIRAwQSIQUGEzFBUQdSYXGBkaHR8BQVIjJCkrHB0hdTVJPhFiMzY9PxYnOCoqM0RISUsv/EABYBAQEBAAAAAAAAAAAAAAAAAAABAv/EABcRAQEBAQAAAAAAAAAAAAAAAAARASH/2gAMAwEAAhEDEQA/AO4BCAmgSE0IEhNCBITQgSE0IEhNCBITQgSE0IEhNCBITQgSE0IEhNCBITQgSE0IEhNCBITQgSE0IEUJlCBBNIJoBC0Oc2ddCwmmKt4uqXrrWAEw2JJk4DFaF3CjZtlGuehn1KxKviFQvtSs33Nf/Z9SR4UrP9xW/wCP6khV+QufnhTofh63WzvS+1Oj+Hq+8xIV0FC54eFOn+Gf+Y3uUHcKbdlld+aPpSFx0ZC5q7hUOyyddbuppN4U3fhB+ef6aQuOloXMn8Kb9llb01j/AE0hwoVZ/wCkZH+c76EhcdOQuYfahV/DUxz1HfSk7hOrxhZ6U8r3n5JC46ghcsdwm2n7ij1v71EcJlqj+FQ/5PqSFdVQuU/aZavu6Hu1PrUTwkWziUPcf9aQrrCFyccJNr4lD3H/AFqP2j2zi0fcd9aQrrSFyQ8Its/lCdX7s/UofaHbpiaXRTw/+khXXkLj54QLdrv04/yx3pOz+t8fxGTyU2pCuwoXHP28t+yq38tncm7Pm3ffAf6GdyQrsSFxr9tLfP8AH1f4WfSg56W7VpzPIxnckK7KhcZfnfbfxDvdZ3LHqZ3278S/3WdyQrtyFzrg2zgtNe0VKdaqajdFfbeiQQ8AxAGx3YuiqKChBQgQTSCT3Aa0HH+F95NsojdTMfP4qkh0KzcNdsLbVSLBJ0cnbhqVPsVtFQTt1EbuVaYZQbqlOSkeyVJrcQBJnAAYk7gAgZO4n9UXsMIW/oZkWlzbzqtNh4txz453XhPQtPbLDUoPNOqAHDGWzdc3H0mz27kHkORO7AUfkie3xCCRPjqQ4eJS+XjBORs8DDUglM6yi7KTfG5SiN+9B5vcQD37OZLSkSIb73XsUXsJEgYkOnZuhJ1PrN/t9X5rNHoajtt3DlxhejS7bHyXgaZN4HbMYADEL3bqEyNnKrmgu7OhTb43JE7J6V5PeZI1RHaqPZuA5eb5KURv8DYvEkyYJwBnkJ1fDtSLoGvEGJHpEnk7EHvHw/VBA5vG1IDfrjt2r0JGEeNyBAY9vIoluCZ1pz4286CMYqQ6ET4+K8qj4BMRu5EE28o1r0BHSq/Xu3sQTsvEmetZ2TnkSJJES2cSI9knbr7CqNo13YvOofHOpN8Qh58H4ILLwYPu28DjUag6iwrsK4pmDWLco0IxvaRvQWTP+0da7Ws61gKEFCiouK19srLMquwWjttZBy3hNeH2tg4tKCeWQR8VTrDZ7peeMRGG7WVaeEF82puHsx2TBWsyVYzXrMpNeGXzF4iQ3CSY26u1aYY061lZNrtp1qb3CQ12PNGK2mdObgsRpAVnVW1A/wBcND2uYGkkXQBdN7oK0DjHMDHefgmjrdlt7HskOBEa55OxUfPO2sq1GhsG4HCRtLiJE7YgKvtMb4Scf7qZi7pndOrapg8mBXnEjk8daYPjdyqol8vEpg6j4JUQej4KQOHjBAy4TE+JxSNQY68MTsgKJZJmRr7ORF2Z5d/eoGWs2AEiMBzKJptGzXyTHOloh2zHRvUqgJ27In5qBmm0mIEgSdW/BSbVA1bBqjtCgWGZnbu5I1qTWkSRrOA6Np61RJ1SAD/cRrlN1QTjs264nViovpTsGHPGPzQGQccT6IxG1B7HCY1+NYXkHN4u7CMZXoBrjpOs9K8tGdUyQZ/ugk6oAOTXsERCmKo5d3SoNo6pice0hPR468DjHQg9Riewfqogd3PzqTz4/VKRzalRLv6FAgQpF3jvSJ/ug19SwknA4LLs9INAiJ8SvVzUTsRHo2YCi4GEdOr57Uj0IrY5rG7bbKZj98B1tI7dS7wF895Mq3a9ndurUjhyPGtfQimrhlCChRph2g4Ku2+ot/atSq+UiiOX59Vx5S0kgDHH/Q1aNuUKbTIeJG0TIM6wVt+ECzuL2uAkG8Dr3Njk2FaixZr16tMVBUs7Q4SA+sGu17WwrWXractNebz6znGIlxJMbl5nKVLjDqK1b8nVQTjTw/mNxG8ci3n7GVttosn5s/AJSMbzrT43YUvOlLeeorX5RsD6NQsL2OiPSaSWmRswW3sGaT6lNr/KbO28A6HOdInfASq8POtLe73ShuVqY2u909yx8s5FdZy0aanUvT6l6BEbxyrJyLm4bQwvNopUocWw4OJMAGRHOlCGV6e53ulM5Zp/493q7F6ZUzX0TL3ldFxmIuvA6yvHJGbumcQbVSbAnBr3bdsakpD8809zzvwSOWWbA/qWfasz2sY53ljCQJjRVB2rU5NyKKj2tNoYLxjBrnEACSQBrSkZByyziv6gkMss4r+zvW4OZVKJ8sPMLO/vVRrWeHFt44OIHokTBjVsSkbY5cbxH9nel59bxHdnet43MqhGNqq/+ue9aK35FoU6hb5U4AcakQ49A2JSGMvCP4busJeff5bp5wtxk3NGz1KbXG0WgkifQoCOQglazOXIVGz3LlSub0zpKbW6owEa9alI8vPg+7d1jFLz9/KPvDuWwzbzYo2imXvfafXLRo2MLdQ1kjWvXL2atCjSvg2oQ5oJe1l0AnXgNepWkajz6dlIe9+ikcvu1CkOl36LLzcyBZq73i9aXhrQTcDGkEmBMg4GD1FbnKOZ9mZSe4Mtkta4i86nAIE4w3UlIrJy87D92PePcg5ef9233j3KeQ8lWetWpsGnfMlwBa2QASSDsxhW4Zl2X8Na/wA9v0pRTPP1TiM17ypefqnEZ1uWOLBS0mjDahfpLgbeHrX7obPZKvxzQso/7Ksf/Kd2YJSKOcu1OKztUfPNXYGdR7175wWKhSrvYKDmAQQ3Sl10EA6yJJVwyXmtR0VMusF9xaCSbRUbMgEYBKRSPPNbdT6j3pnLVaZ9DoaYHarTlbNSm+o1rKLbP6OID31L2OvE4LPyZmrTptc11jpVyDg9z6jZwGEB2xLwim2XKlUvaS5ohwOA3Gd6+pgVynN/g3oOc2tVwDiH6FogNxm4XEkwF1YJq4ZQgoUVrrYcFV8ozirJbJIVdt7TiiKVnAMFm5AZR8mY54YNYJdAEgxtWHnADC1LbQDZTTJEh8gbSJn5lTRprVZqWmc5rGwKhLcPZD8I6F0yhVszmlzNGWjEkEEDbjuXNnBZ+RbS1lO0NcQNIwRO+H94UGJnjWpvtJNMtLbrRLdRIGOO1XPNa30KlCkwFhqNpgObheEYaurFc4qtWfmxa20a99xgXXDHliPgrpjYcIGUKVV1FtJzXXNJfu+yTcABPQVn8H+U6DaWhe5oqGoS0OGLg4CIO/Aqm2xvpuI1FziOYuMJ5Kq6OvTecA14JTRdc/sqUTRdRa5ukLm3mgYhoxkmMNi0WYmVKNnqVTWcGh7GgEgkS1xJkjVgVrsv1hUrve3EOjHmaAtW9hg4bEHV86Ms0aNJ7XEaR9N1xt2SZBE7oXOc2LYyhaadR83GyDAmAWkTG3WszOm3C0PY5kkNZd1csrRFh3FB2C0ZwWZlJlZz/wB28gNIaSXazAHQVyWvab1d1U7apqcsaS9HUtvbLVpLLRotm9TMnDkcPmtK6g4awepB12lnLZ30X1w46NpIdLTIOGEbdYXMc6MottFpfUYCGQGtkQYaNcbNqyLLbbtjfQh15zi7VhEt7lqHUHcU9SDpuZ+XqNSi2mJD6NJt+RhAwkHbqVOz1y+y2PpGneuU2u9YRJeW4xzNC8s3LWaIr+i69UYGtgcj/mQtUbE8D1T1ILtwe5cY2mLNDr957gY9Eg469ixs+s5WVmGzsDvRqemTg03CcBvxg9C0eblY0K2kc13qkCBtMLDtVmqOc510+k5ztW8k/NBucw8tMs1R7XNcdNo2NLYwIc6J9/sViz0znaxtSztDi97IvYBrQ7tJj4qjZMpuZWpvLHQ1wdgDsxHbCyMsipWquqXXQ6IEYwAAghmzlZtlriq5pcA1wgQDjtEroOX87G2ZtP0HOfUYXtEgXcBF7pOzcuZeQ1NrHdS3GcD6lpe1wY4BrboB5ye5Bpcn2k0qtOoReLHh5n2iCCe1dOtedrWWZlfRu/eOhrLwnbt6O1c1OTqvEd1Lc28VK1GjTFNwFIbdpgDv60Gkypa3V6tSo4QXkmMYG4dAXSMm51TZHVjSjRQwAO9YgNAjDDWFz45Kq8Q9S29KlVNmFAUy30rxJ2mZ7kG/yTlR1pq6RwAwAAkmAOVXCiIhgxvAnXqkgD4nqVKzYsD6eLgYV4yHNatIa4NaG4kRJF7Ab9aqLbYWQAtoFhUWQs1qNGUIKEGBVZgtVaLOt44LGr0kFTyjkdr9YWir5qMPsq+1Ka8TQRFFbmszcg5rs4qvRs4S8nQUf9lmH2VA5p0x7IV68nCRsyoo4zYZxUnZq0+KFeBZlI2dBRxmwziqYzWp8UK6Nsyfk6EUoZs0+KFMZtUx7I6lcfJ8U/J0FPbm8ziheozcYRi0dStgs4T0AQin/s2zihTbm4zihW7QqQoIRUBm8weyFNuQG8UK1GigUghFUdkFnFCYyE3iq1aBAo8iCrHIbOKE25CbuCtOg5EGjyIRVxkRvF7E25EbuVn0I3IFBCK2MjN3I8yt3KyaFGhQV9uSG7kDI43Kw6FSFnQjVWXJY3Bbyw2MNGAUqNBZrBCBtavYJMCkooKEFCDycFAtXs4YKN1BiVKK89Cs4MUSxBhaBGgWaGJimgwRQQKCzbiejQYAs6kKCzhTUW0deOvsQYWhS0C2GjRo0GAKCPJys/Ro0aDB0CPJ1nimkKaDBNBAoLP0aNGgwvJ0hZ1nXEaNBh6FAoBZhpo0aDD0KNCFmaNGjQYmgRoVl3EaNBiaBGgWVcTuIMUUgpimvcU0XEHmApgKVxSAQATQhAFCChAgmohNA0JIQNCSEDQkhA0JIQNCSEDQkhA0JIQNCSEDQkhA0JIQNCSEDQkhA0JIQNCSEDQkhA0JIQMoSQg//9k=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04864"/>
            <a:ext cx="5570612" cy="231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175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기본 기능과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Leonardo: USB </a:t>
            </a:r>
            <a:r>
              <a:rPr lang="ko-KR" altLang="en-US" dirty="0" smtClean="0"/>
              <a:t>인터페이스가 내장되어 </a:t>
            </a:r>
            <a:r>
              <a:rPr lang="en-US" altLang="ko-KR" dirty="0" smtClean="0"/>
              <a:t>USB </a:t>
            </a:r>
            <a:r>
              <a:rPr lang="ko-KR" altLang="en-US" dirty="0" smtClean="0"/>
              <a:t>장치 </a:t>
            </a:r>
            <a:r>
              <a:rPr lang="ko-KR" altLang="en-US" dirty="0" err="1" smtClean="0"/>
              <a:t>에뮬레이팅이</a:t>
            </a:r>
            <a:r>
              <a:rPr lang="ko-KR" altLang="en-US" dirty="0" smtClean="0"/>
              <a:t> 가능한 보드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Mega: </a:t>
            </a:r>
            <a:r>
              <a:rPr lang="ko-KR" altLang="en-US" dirty="0" smtClean="0"/>
              <a:t>다른 보드에 비해 훨씬 많은 기가와 통신할 수 있는 보드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54</a:t>
            </a:r>
            <a:r>
              <a:rPr lang="ko-KR" altLang="en-US" dirty="0" smtClean="0"/>
              <a:t>개의 범용 </a:t>
            </a:r>
            <a:r>
              <a:rPr lang="en-US" altLang="ko-KR" dirty="0" smtClean="0"/>
              <a:t>I/O, 4</a:t>
            </a:r>
            <a:r>
              <a:rPr lang="ko-KR" altLang="en-US" dirty="0" smtClean="0"/>
              <a:t>개의 하드웨어 시리얼 인터페이스를 내장</a:t>
            </a:r>
            <a:endParaRPr lang="en-US" altLang="ko-KR" dirty="0" smtClean="0"/>
          </a:p>
        </p:txBody>
      </p:sp>
      <p:sp>
        <p:nvSpPr>
          <p:cNvPr id="4" name="AutoShape 2" descr="data:image/jpeg;base64,/9j/4AAQSkZJRgABAQAAAQABAAD/2wCEAAkGBxISEhQUExIUFhQUFRYUFRcVFBUUFRQUFhQWGBQUFRUYHCggGBolHBcVITEhJSkrLi4uFx8zODMsNygtLisBCgoKDg0OFA8PFCwcFBwrLCwsLCwsLCwsLCwsLC4sKywsLCwsLCwrLCwsLCw3Kys3LCssKywrKysrKysrKysrK//AABEIAIoBGAMBIgACEQEDEQH/xAAcAAACAgMBAQAAAAAAAAAAAAAAAQIGBAUHAwj/xABIEAABAwEDBgkJBQYFBQAAAAABAAIRAwQSIQUGEzFBUQdSYXGBkaHR8BQVIjJCkrHB0hdTVJPhFiMzY9PxYnOCoqM0RISUsv/EABYBAQEBAAAAAAAAAAAAAAAAAAABAv/EABcRAQEBAQAAAAAAAAAAAAAAAAARASH/2gAMAwEAAhEDEQA/AO4BCAmgSE0IEhNCBITQgSE0IEhNCBITQgSE0IEhNCBITQgSE0IEhNCBITQgSE0IEhNCBITQgSE0IEUJlCBBNIJoBC0Oc2ddCwmmKt4uqXrrWAEw2JJk4DFaF3CjZtlGuehn1KxKviFQvtSs33Nf/Z9SR4UrP9xW/wCP6khV+QufnhTofh63WzvS+1Oj+Hq+8xIV0FC54eFOn+Gf+Y3uUHcKbdlld+aPpSFx0ZC5q7hUOyyddbuppN4U3fhB+ef6aQuOloXMn8Kb9llb01j/AE0hwoVZ/wCkZH+c76EhcdOQuYfahV/DUxz1HfSk7hOrxhZ6U8r3n5JC46ghcsdwm2n7ij1v71EcJlqj+FQ/5PqSFdVQuU/aZavu6Hu1PrUTwkWziUPcf9aQrrCFyccJNr4lD3H/AFqP2j2zi0fcd9aQrrSFyQ8Its/lCdX7s/UofaHbpiaXRTw/+khXXkLj54QLdrv04/yx3pOz+t8fxGTyU2pCuwoXHP28t+yq38tncm7Pm3ffAf6GdyQrsSFxr9tLfP8AH1f4WfSg56W7VpzPIxnckK7KhcZfnfbfxDvdZ3LHqZ3278S/3WdyQrtyFzrg2zgtNe0VKdaqajdFfbeiQQ8AxAGx3YuiqKChBQgQTSCT3Aa0HH+F95NsojdTMfP4qkh0KzcNdsLbVSLBJ0cnbhqVPsVtFQTt1EbuVaYZQbqlOSkeyVJrcQBJnAAYk7gAgZO4n9UXsMIW/oZkWlzbzqtNh4txz453XhPQtPbLDUoPNOqAHDGWzdc3H0mz27kHkORO7AUfkie3xCCRPjqQ4eJS+XjBORs8DDUglM6yi7KTfG5SiN+9B5vcQD37OZLSkSIb73XsUXsJEgYkOnZuhJ1PrN/t9X5rNHoajtt3DlxhejS7bHyXgaZN4HbMYADEL3bqEyNnKrmgu7OhTb43JE7J6V5PeZI1RHaqPZuA5eb5KURv8DYvEkyYJwBnkJ1fDtSLoGvEGJHpEnk7EHvHw/VBA5vG1IDfrjt2r0JGEeNyBAY9vIoluCZ1pz4286CMYqQ6ET4+K8qj4BMRu5EE28o1r0BHSq/Xu3sQTsvEmetZ2TnkSJJES2cSI9knbr7CqNo13YvOofHOpN8Qh58H4ILLwYPu28DjUag6iwrsK4pmDWLco0IxvaRvQWTP+0da7Ws61gKEFCiouK19srLMquwWjttZBy3hNeH2tg4tKCeWQR8VTrDZ7peeMRGG7WVaeEF82puHsx2TBWsyVYzXrMpNeGXzF4iQ3CSY26u1aYY061lZNrtp1qb3CQ12PNGK2mdObgsRpAVnVW1A/wBcND2uYGkkXQBdN7oK0DjHMDHefgmjrdlt7HskOBEa55OxUfPO2sq1GhsG4HCRtLiJE7YgKvtMb4Scf7qZi7pndOrapg8mBXnEjk8daYPjdyqol8vEpg6j4JUQej4KQOHjBAy4TE+JxSNQY68MTsgKJZJmRr7ORF2Z5d/eoGWs2AEiMBzKJptGzXyTHOloh2zHRvUqgJ27In5qBmm0mIEgSdW/BSbVA1bBqjtCgWGZnbu5I1qTWkSRrOA6Np61RJ1SAD/cRrlN1QTjs264nViovpTsGHPGPzQGQccT6IxG1B7HCY1+NYXkHN4u7CMZXoBrjpOs9K8tGdUyQZ/ugk6oAOTXsERCmKo5d3SoNo6pice0hPR468DjHQg9Riewfqogd3PzqTz4/VKRzalRLv6FAgQpF3jvSJ/ug19SwknA4LLs9INAiJ8SvVzUTsRHo2YCi4GEdOr57Uj0IrY5rG7bbKZj98B1tI7dS7wF895Mq3a9ndurUjhyPGtfQimrhlCChRph2g4Ku2+ot/atSq+UiiOX59Vx5S0kgDHH/Q1aNuUKbTIeJG0TIM6wVt+ECzuL2uAkG8Dr3Njk2FaixZr16tMVBUs7Q4SA+sGu17WwrWXractNebz6znGIlxJMbl5nKVLjDqK1b8nVQTjTw/mNxG8ci3n7GVttosn5s/AJSMbzrT43YUvOlLeeorX5RsD6NQsL2OiPSaSWmRswW3sGaT6lNr/KbO28A6HOdInfASq8POtLe73ShuVqY2u909yx8s5FdZy0aanUvT6l6BEbxyrJyLm4bQwvNopUocWw4OJMAGRHOlCGV6e53ulM5Zp/493q7F6ZUzX0TL3ldFxmIuvA6yvHJGbumcQbVSbAnBr3bdsakpD8809zzvwSOWWbA/qWfasz2sY53ljCQJjRVB2rU5NyKKj2tNoYLxjBrnEACSQBrSkZByyziv6gkMss4r+zvW4OZVKJ8sPMLO/vVRrWeHFt44OIHokTBjVsSkbY5cbxH9nel59bxHdnet43MqhGNqq/+ue9aK35FoU6hb5U4AcakQ49A2JSGMvCP4busJeff5bp5wtxk3NGz1KbXG0WgkifQoCOQglazOXIVGz3LlSub0zpKbW6owEa9alI8vPg+7d1jFLz9/KPvDuWwzbzYo2imXvfafXLRo2MLdQ1kjWvXL2atCjSvg2oQ5oJe1l0AnXgNepWkajz6dlIe9+ikcvu1CkOl36LLzcyBZq73i9aXhrQTcDGkEmBMg4GD1FbnKOZ9mZSe4Mtkta4i86nAIE4w3UlIrJy87D92PePcg5ef9233j3KeQ8lWetWpsGnfMlwBa2QASSDsxhW4Zl2X8Na/wA9v0pRTPP1TiM17ypefqnEZ1uWOLBS0mjDahfpLgbeHrX7obPZKvxzQso/7Ksf/Kd2YJSKOcu1OKztUfPNXYGdR7175wWKhSrvYKDmAQQ3Sl10EA6yJJVwyXmtR0VMusF9xaCSbRUbMgEYBKRSPPNbdT6j3pnLVaZ9DoaYHarTlbNSm+o1rKLbP6OID31L2OvE4LPyZmrTptc11jpVyDg9z6jZwGEB2xLwim2XKlUvaS5ohwOA3Gd6+pgVynN/g3oOc2tVwDiH6FogNxm4XEkwF1YJq4ZQgoUVrrYcFV8ozirJbJIVdt7TiiKVnAMFm5AZR8mY54YNYJdAEgxtWHnADC1LbQDZTTJEh8gbSJn5lTRprVZqWmc5rGwKhLcPZD8I6F0yhVszmlzNGWjEkEEDbjuXNnBZ+RbS1lO0NcQNIwRO+H94UGJnjWpvtJNMtLbrRLdRIGOO1XPNa30KlCkwFhqNpgObheEYaurFc4qtWfmxa20a99xgXXDHliPgrpjYcIGUKVV1FtJzXXNJfu+yTcABPQVn8H+U6DaWhe5oqGoS0OGLg4CIO/Aqm2xvpuI1FziOYuMJ5Kq6OvTecA14JTRdc/sqUTRdRa5ukLm3mgYhoxkmMNi0WYmVKNnqVTWcGh7GgEgkS1xJkjVgVrsv1hUrve3EOjHmaAtW9hg4bEHV86Ms0aNJ7XEaR9N1xt2SZBE7oXOc2LYyhaadR83GyDAmAWkTG3WszOm3C0PY5kkNZd1csrRFh3FB2C0ZwWZlJlZz/wB28gNIaSXazAHQVyWvab1d1U7apqcsaS9HUtvbLVpLLRotm9TMnDkcPmtK6g4awepB12lnLZ30X1w46NpIdLTIOGEbdYXMc6MottFpfUYCGQGtkQYaNcbNqyLLbbtjfQh15zi7VhEt7lqHUHcU9SDpuZ+XqNSi2mJD6NJt+RhAwkHbqVOz1y+y2PpGneuU2u9YRJeW4xzNC8s3LWaIr+i69UYGtgcj/mQtUbE8D1T1ILtwe5cY2mLNDr957gY9Eg469ixs+s5WVmGzsDvRqemTg03CcBvxg9C0eblY0K2kc13qkCBtMLDtVmqOc510+k5ztW8k/NBucw8tMs1R7XNcdNo2NLYwIc6J9/sViz0znaxtSztDi97IvYBrQ7tJj4qjZMpuZWpvLHQ1wdgDsxHbCyMsipWquqXXQ6IEYwAAghmzlZtlriq5pcA1wgQDjtEroOX87G2ZtP0HOfUYXtEgXcBF7pOzcuZeQ1NrHdS3GcD6lpe1wY4BrboB5ye5Bpcn2k0qtOoReLHh5n2iCCe1dOtedrWWZlfRu/eOhrLwnbt6O1c1OTqvEd1Lc28VK1GjTFNwFIbdpgDv60Gkypa3V6tSo4QXkmMYG4dAXSMm51TZHVjSjRQwAO9YgNAjDDWFz45Kq8Q9S29KlVNmFAUy30rxJ2mZ7kG/yTlR1pq6RwAwAAkmAOVXCiIhgxvAnXqkgD4nqVKzYsD6eLgYV4yHNatIa4NaG4kRJF7Ab9aqLbYWQAtoFhUWQs1qNGUIKEGBVZgtVaLOt44LGr0kFTyjkdr9YWir5qMPsq+1Ka8TQRFFbmszcg5rs4qvRs4S8nQUf9lmH2VA5p0x7IV68nCRsyoo4zYZxUnZq0+KFeBZlI2dBRxmwziqYzWp8UK6Nsyfk6EUoZs0+KFMZtUx7I6lcfJ8U/J0FPbm8ziheozcYRi0dStgs4T0AQin/s2zihTbm4zihW7QqQoIRUBm8weyFNuQG8UK1GigUghFUdkFnFCYyE3iq1aBAo8iCrHIbOKE25CbuCtOg5EGjyIRVxkRvF7E25EbuVn0I3IFBCK2MjN3I8yt3KyaFGhQV9uSG7kDI43Kw6FSFnQjVWXJY3Bbyw2MNGAUqNBZrBCBtavYJMCkooKEFCDycFAtXs4YKN1BiVKK89Cs4MUSxBhaBGgWaGJimgwRQQKCzbiejQYAs6kKCzhTUW0deOvsQYWhS0C2GjRo0GAKCPJys/Ro0aDB0CPJ1nimkKaDBNBAoLP0aNGgwvJ0hZ1nXEaNBh6FAoBZhpo0aDD0KNCFmaNGjQYmgRoVl3EaNBiaBGgWVcTuIMUUgpimvcU0XEHmApgKVxSAQATQhAFCChAgmohNA0JIQNCSEDQkhA0JIQNCSEDQkhA0JIQNCSEDQkhA0JIQNCSEDQkhA0JIQNCSEDQkhA0JIQMoSQg//9k=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68" y="2780928"/>
            <a:ext cx="5616624" cy="2192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191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 err="1"/>
              <a:t>아두이노</a:t>
            </a:r>
            <a:r>
              <a:rPr lang="ko-KR" altLang="en-US" dirty="0"/>
              <a:t> 기본 기능과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Due: 32</a:t>
            </a:r>
            <a:r>
              <a:rPr lang="ko-KR" altLang="en-US" dirty="0" smtClean="0"/>
              <a:t>비트 </a:t>
            </a:r>
            <a:r>
              <a:rPr lang="en-US" altLang="ko-KR" dirty="0" smtClean="0"/>
              <a:t>ARM Cortex MCU</a:t>
            </a:r>
            <a:r>
              <a:rPr lang="ko-KR" altLang="en-US" dirty="0" smtClean="0"/>
              <a:t>를 사용하여 정밀한 </a:t>
            </a:r>
            <a:r>
              <a:rPr lang="en-US" altLang="ko-KR" dirty="0" smtClean="0"/>
              <a:t>ADC</a:t>
            </a:r>
            <a:r>
              <a:rPr lang="ko-KR" altLang="en-US" dirty="0" smtClean="0"/>
              <a:t>와 해상도 조정이 가능한 </a:t>
            </a:r>
            <a:r>
              <a:rPr lang="ko-KR" altLang="en-US" dirty="0" err="1" smtClean="0"/>
              <a:t>펄스폭변조</a:t>
            </a:r>
            <a:r>
              <a:rPr lang="en-US" altLang="ko-KR" dirty="0" smtClean="0"/>
              <a:t>(PWM), </a:t>
            </a:r>
            <a:r>
              <a:rPr lang="ko-KR" altLang="en-US" dirty="0" smtClean="0"/>
              <a:t>디지털</a:t>
            </a:r>
            <a:r>
              <a:rPr lang="en-US" altLang="ko-KR" dirty="0" smtClean="0"/>
              <a:t>-</a:t>
            </a:r>
            <a:r>
              <a:rPr lang="ko-KR" altLang="en-US" dirty="0" smtClean="0"/>
              <a:t>아날로그 컨버터</a:t>
            </a:r>
            <a:r>
              <a:rPr lang="en-US" altLang="ko-KR" dirty="0" smtClean="0"/>
              <a:t>(DAC)</a:t>
            </a:r>
            <a:r>
              <a:rPr lang="ko-KR" altLang="en-US" dirty="0" smtClean="0"/>
              <a:t>를 내장한 보드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Nano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브레드보드에</a:t>
            </a:r>
            <a:r>
              <a:rPr lang="ko-KR" altLang="en-US" dirty="0" smtClean="0"/>
              <a:t> 바로 끼워 사용할 수 있는 작은 크기의 보드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AutoShape 2" descr="data:image/jpeg;base64,/9j/4AAQSkZJRgABAQAAAQABAAD/2wCEAAkGBxISEhQUExIUFhQUFRYUFRcVFBUUFRQUFhQWGBQUFRUYHCggGBolHBcVITEhJSkrLi4uFx8zODMsNygtLisBCgoKDg0OFA8PFCwcFBwrLCwsLCwsLCwsLCwsLC4sKywsLCwsLCwrLCwsLCw3Kys3LCssKywrKysrKysrKysrK//AABEIAIoBGAMBIgACEQEDEQH/xAAcAAACAgMBAQAAAAAAAAAAAAAAAQIGBAUHAwj/xABIEAABAwEDBgkJBQYFBQAAAAABAAIRAwQSIQUGEzFBUQdSYXGBkaHR8BQVIjJCkrHB0hdTVJPhFiMzY9PxYnOCoqM0RISUsv/EABYBAQEBAAAAAAAAAAAAAAAAAAABAv/EABcRAQEBAQAAAAAAAAAAAAAAAAARASH/2gAMAwEAAhEDEQA/AO4BCAmgSE0IEhNCBITQgSE0IEhNCBITQgSE0IEhNCBITQgSE0IEhNCBITQgSE0IEhNCBITQgSE0IEUJlCBBNIJoBC0Oc2ddCwmmKt4uqXrrWAEw2JJk4DFaF3CjZtlGuehn1KxKviFQvtSs33Nf/Z9SR4UrP9xW/wCP6khV+QufnhTofh63WzvS+1Oj+Hq+8xIV0FC54eFOn+Gf+Y3uUHcKbdlld+aPpSFx0ZC5q7hUOyyddbuppN4U3fhB+ef6aQuOloXMn8Kb9llb01j/AE0hwoVZ/wCkZH+c76EhcdOQuYfahV/DUxz1HfSk7hOrxhZ6U8r3n5JC46ghcsdwm2n7ij1v71EcJlqj+FQ/5PqSFdVQuU/aZavu6Hu1PrUTwkWziUPcf9aQrrCFyccJNr4lD3H/AFqP2j2zi0fcd9aQrrSFyQ8Its/lCdX7s/UofaHbpiaXRTw/+khXXkLj54QLdrv04/yx3pOz+t8fxGTyU2pCuwoXHP28t+yq38tncm7Pm3ffAf6GdyQrsSFxr9tLfP8AH1f4WfSg56W7VpzPIxnckK7KhcZfnfbfxDvdZ3LHqZ3278S/3WdyQrtyFzrg2zgtNe0VKdaqajdFfbeiQQ8AxAGx3YuiqKChBQgQTSCT3Aa0HH+F95NsojdTMfP4qkh0KzcNdsLbVSLBJ0cnbhqVPsVtFQTt1EbuVaYZQbqlOSkeyVJrcQBJnAAYk7gAgZO4n9UXsMIW/oZkWlzbzqtNh4txz453XhPQtPbLDUoPNOqAHDGWzdc3H0mz27kHkORO7AUfkie3xCCRPjqQ4eJS+XjBORs8DDUglM6yi7KTfG5SiN+9B5vcQD37OZLSkSIb73XsUXsJEgYkOnZuhJ1PrN/t9X5rNHoajtt3DlxhejS7bHyXgaZN4HbMYADEL3bqEyNnKrmgu7OhTb43JE7J6V5PeZI1RHaqPZuA5eb5KURv8DYvEkyYJwBnkJ1fDtSLoGvEGJHpEnk7EHvHw/VBA5vG1IDfrjt2r0JGEeNyBAY9vIoluCZ1pz4286CMYqQ6ET4+K8qj4BMRu5EE28o1r0BHSq/Xu3sQTsvEmetZ2TnkSJJES2cSI9knbr7CqNo13YvOofHOpN8Qh58H4ILLwYPu28DjUag6iwrsK4pmDWLco0IxvaRvQWTP+0da7Ws61gKEFCiouK19srLMquwWjttZBy3hNeH2tg4tKCeWQR8VTrDZ7peeMRGG7WVaeEF82puHsx2TBWsyVYzXrMpNeGXzF4iQ3CSY26u1aYY061lZNrtp1qb3CQ12PNGK2mdObgsRpAVnVW1A/wBcND2uYGkkXQBdN7oK0DjHMDHefgmjrdlt7HskOBEa55OxUfPO2sq1GhsG4HCRtLiJE7YgKvtMb4Scf7qZi7pndOrapg8mBXnEjk8daYPjdyqol8vEpg6j4JUQej4KQOHjBAy4TE+JxSNQY68MTsgKJZJmRr7ORF2Z5d/eoGWs2AEiMBzKJptGzXyTHOloh2zHRvUqgJ27In5qBmm0mIEgSdW/BSbVA1bBqjtCgWGZnbu5I1qTWkSRrOA6Np61RJ1SAD/cRrlN1QTjs264nViovpTsGHPGPzQGQccT6IxG1B7HCY1+NYXkHN4u7CMZXoBrjpOs9K8tGdUyQZ/ugk6oAOTXsERCmKo5d3SoNo6pice0hPR468DjHQg9Riewfqogd3PzqTz4/VKRzalRLv6FAgQpF3jvSJ/ug19SwknA4LLs9INAiJ8SvVzUTsRHo2YCi4GEdOr57Uj0IrY5rG7bbKZj98B1tI7dS7wF895Mq3a9ndurUjhyPGtfQimrhlCChRph2g4Ku2+ot/atSq+UiiOX59Vx5S0kgDHH/Q1aNuUKbTIeJG0TIM6wVt+ECzuL2uAkG8Dr3Njk2FaixZr16tMVBUs7Q4SA+sGu17WwrWXractNebz6znGIlxJMbl5nKVLjDqK1b8nVQTjTw/mNxG8ci3n7GVttosn5s/AJSMbzrT43YUvOlLeeorX5RsD6NQsL2OiPSaSWmRswW3sGaT6lNr/KbO28A6HOdInfASq8POtLe73ShuVqY2u909yx8s5FdZy0aanUvT6l6BEbxyrJyLm4bQwvNopUocWw4OJMAGRHOlCGV6e53ulM5Zp/493q7F6ZUzX0TL3ldFxmIuvA6yvHJGbumcQbVSbAnBr3bdsakpD8809zzvwSOWWbA/qWfasz2sY53ljCQJjRVB2rU5NyKKj2tNoYLxjBrnEACSQBrSkZByyziv6gkMss4r+zvW4OZVKJ8sPMLO/vVRrWeHFt44OIHokTBjVsSkbY5cbxH9nel59bxHdnet43MqhGNqq/+ue9aK35FoU6hb5U4AcakQ49A2JSGMvCP4busJeff5bp5wtxk3NGz1KbXG0WgkifQoCOQglazOXIVGz3LlSub0zpKbW6owEa9alI8vPg+7d1jFLz9/KPvDuWwzbzYo2imXvfafXLRo2MLdQ1kjWvXL2atCjSvg2oQ5oJe1l0AnXgNepWkajz6dlIe9+ikcvu1CkOl36LLzcyBZq73i9aXhrQTcDGkEmBMg4GD1FbnKOZ9mZSe4Mtkta4i86nAIE4w3UlIrJy87D92PePcg5ef9233j3KeQ8lWetWpsGnfMlwBa2QASSDsxhW4Zl2X8Na/wA9v0pRTPP1TiM17ypefqnEZ1uWOLBS0mjDahfpLgbeHrX7obPZKvxzQso/7Ksf/Kd2YJSKOcu1OKztUfPNXYGdR7175wWKhSrvYKDmAQQ3Sl10EA6yJJVwyXmtR0VMusF9xaCSbRUbMgEYBKRSPPNbdT6j3pnLVaZ9DoaYHarTlbNSm+o1rKLbP6OID31L2OvE4LPyZmrTptc11jpVyDg9z6jZwGEB2xLwim2XKlUvaS5ohwOA3Gd6+pgVynN/g3oOc2tVwDiH6FogNxm4XEkwF1YJq4ZQgoUVrrYcFV8ozirJbJIVdt7TiiKVnAMFm5AZR8mY54YNYJdAEgxtWHnADC1LbQDZTTJEh8gbSJn5lTRprVZqWmc5rGwKhLcPZD8I6F0yhVszmlzNGWjEkEEDbjuXNnBZ+RbS1lO0NcQNIwRO+H94UGJnjWpvtJNMtLbrRLdRIGOO1XPNa30KlCkwFhqNpgObheEYaurFc4qtWfmxa20a99xgXXDHliPgrpjYcIGUKVV1FtJzXXNJfu+yTcABPQVn8H+U6DaWhe5oqGoS0OGLg4CIO/Aqm2xvpuI1FziOYuMJ5Kq6OvTecA14JTRdc/sqUTRdRa5ukLm3mgYhoxkmMNi0WYmVKNnqVTWcGh7GgEgkS1xJkjVgVrsv1hUrve3EOjHmaAtW9hg4bEHV86Ms0aNJ7XEaR9N1xt2SZBE7oXOc2LYyhaadR83GyDAmAWkTG3WszOm3C0PY5kkNZd1csrRFh3FB2C0ZwWZlJlZz/wB28gNIaSXazAHQVyWvab1d1U7apqcsaS9HUtvbLVpLLRotm9TMnDkcPmtK6g4awepB12lnLZ30X1w46NpIdLTIOGEbdYXMc6MottFpfUYCGQGtkQYaNcbNqyLLbbtjfQh15zi7VhEt7lqHUHcU9SDpuZ+XqNSi2mJD6NJt+RhAwkHbqVOz1y+y2PpGneuU2u9YRJeW4xzNC8s3LWaIr+i69UYGtgcj/mQtUbE8D1T1ILtwe5cY2mLNDr957gY9Eg469ixs+s5WVmGzsDvRqemTg03CcBvxg9C0eblY0K2kc13qkCBtMLDtVmqOc510+k5ztW8k/NBucw8tMs1R7XNcdNo2NLYwIc6J9/sViz0znaxtSztDi97IvYBrQ7tJj4qjZMpuZWpvLHQ1wdgDsxHbCyMsipWquqXXQ6IEYwAAghmzlZtlriq5pcA1wgQDjtEroOX87G2ZtP0HOfUYXtEgXcBF7pOzcuZeQ1NrHdS3GcD6lpe1wY4BrboB5ye5Bpcn2k0qtOoReLHh5n2iCCe1dOtedrWWZlfRu/eOhrLwnbt6O1c1OTqvEd1Lc28VK1GjTFNwFIbdpgDv60Gkypa3V6tSo4QXkmMYG4dAXSMm51TZHVjSjRQwAO9YgNAjDDWFz45Kq8Q9S29KlVNmFAUy30rxJ2mZ7kG/yTlR1pq6RwAwAAkmAOVXCiIhgxvAnXqkgD4nqVKzYsD6eLgYV4yHNatIa4NaG4kRJF7Ab9aqLbYWQAtoFhUWQs1qNGUIKEGBVZgtVaLOt44LGr0kFTyjkdr9YWir5qMPsq+1Ka8TQRFFbmszcg5rs4qvRs4S8nQUf9lmH2VA5p0x7IV68nCRsyoo4zYZxUnZq0+KFeBZlI2dBRxmwziqYzWp8UK6Nsyfk6EUoZs0+KFMZtUx7I6lcfJ8U/J0FPbm8ziheozcYRi0dStgs4T0AQin/s2zihTbm4zihW7QqQoIRUBm8weyFNuQG8UK1GigUghFUdkFnFCYyE3iq1aBAo8iCrHIbOKE25CbuCtOg5EGjyIRVxkRvF7E25EbuVn0I3IFBCK2MjN3I8yt3KyaFGhQV9uSG7kDI43Kw6FSFnQjVWXJY3Bbyw2MNGAUqNBZrBCBtavYJMCkooKEFCDycFAtXs4YKN1BiVKK89Cs4MUSxBhaBGgWaGJimgwRQQKCzbiejQYAs6kKCzhTUW0deOvsQYWhS0C2GjRo0GAKCPJys/Ro0aDB0CPJ1nimkKaDBNBAoLP0aNGgwvJ0hZ1nXEaNBh6FAoBZhpo0aDD0KNCFmaNGjQYmgRoVl3EaNBiaBGgWVcTuIMUUgpimvcU0XEHmApgKVxSAQATQhAFCChAgmohNA0JIQNCSEDQkhA0JIQNCSEDQkhA0JIQNCSEDQkhA0JIQNCSEDQkhA0JIQNCSEDQkhA0JIQMoSQg//9k=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92" y="2885130"/>
            <a:ext cx="5523408" cy="1984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59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69591"/>
            <a:ext cx="2017029" cy="2187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아두이노 기본 기능과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Lily Pad: </a:t>
            </a:r>
            <a:r>
              <a:rPr lang="ko-KR" altLang="en-US" dirty="0" smtClean="0"/>
              <a:t>의류</a:t>
            </a:r>
            <a:r>
              <a:rPr lang="en-US" altLang="ko-KR" dirty="0" smtClean="0"/>
              <a:t> </a:t>
            </a:r>
            <a:r>
              <a:rPr lang="ko-KR" altLang="en-US" dirty="0" smtClean="0"/>
              <a:t>안에 장착할 수 있게 디자인되어 </a:t>
            </a:r>
            <a:r>
              <a:rPr lang="ko-KR" altLang="en-US" dirty="0" err="1" smtClean="0"/>
              <a:t>전도성</a:t>
            </a:r>
            <a:r>
              <a:rPr lang="ko-KR" altLang="en-US" dirty="0" smtClean="0"/>
              <a:t> 섬유를 사용하면 </a:t>
            </a:r>
            <a:r>
              <a:rPr lang="ko-KR" altLang="en-US" dirty="0" err="1" smtClean="0"/>
              <a:t>웨어러블</a:t>
            </a:r>
            <a:r>
              <a:rPr lang="ko-KR" altLang="en-US" dirty="0" smtClean="0"/>
              <a:t> 컴퓨팅을 구현할 수 있는 제품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ArduPilot</a:t>
            </a:r>
            <a:r>
              <a:rPr lang="en-US" altLang="ko-KR" dirty="0" smtClean="0"/>
              <a:t> Mega: </a:t>
            </a:r>
            <a:r>
              <a:rPr lang="ko-KR" altLang="en-US" dirty="0" smtClean="0"/>
              <a:t>자동비행 </a:t>
            </a:r>
            <a:r>
              <a:rPr lang="en-US" altLang="ko-KR" dirty="0" smtClean="0"/>
              <a:t>DIY </a:t>
            </a:r>
            <a:r>
              <a:rPr lang="ko-KR" altLang="en-US" dirty="0" err="1" smtClean="0"/>
              <a:t>멀티콥터</a:t>
            </a:r>
            <a:r>
              <a:rPr lang="ko-KR" altLang="en-US" dirty="0" smtClean="0"/>
              <a:t> 제작을 위한 오토파일럿 보드</a:t>
            </a:r>
            <a:endParaRPr lang="en-US" altLang="ko-KR" dirty="0" smtClean="0"/>
          </a:p>
        </p:txBody>
      </p:sp>
      <p:sp>
        <p:nvSpPr>
          <p:cNvPr id="4" name="AutoShape 2" descr="data:image/jpeg;base64,/9j/4AAQSkZJRgABAQAAAQABAAD/2wCEAAkGBxISEhQUExIUFhQUFRYUFRcVFBUUFRQUFhQWGBQUFRUYHCggGBolHBcVITEhJSkrLi4uFx8zODMsNygtLisBCgoKDg0OFA8PFCwcFBwrLCwsLCwsLCwsLCwsLC4sKywsLCwsLCwrLCwsLCw3Kys3LCssKywrKysrKysrKysrK//AABEIAIoBGAMBIgACEQEDEQH/xAAcAAACAgMBAQAAAAAAAAAAAAAAAQIGBAUHAwj/xABIEAABAwEDBgkJBQYFBQAAAAABAAIRAwQSIQUGEzFBUQdSYXGBkaHR8BQVIjJCkrHB0hdTVJPhFiMzY9PxYnOCoqM0RISUsv/EABYBAQEBAAAAAAAAAAAAAAAAAAABAv/EABcRAQEBAQAAAAAAAAAAAAAAAAARASH/2gAMAwEAAhEDEQA/AO4BCAmgSE0IEhNCBITQgSE0IEhNCBITQgSE0IEhNCBITQgSE0IEhNCBITQgSE0IEhNCBITQgSE0IEUJlCBBNIJoBC0Oc2ddCwmmKt4uqXrrWAEw2JJk4DFaF3CjZtlGuehn1KxKviFQvtSs33Nf/Z9SR4UrP9xW/wCP6khV+QufnhTofh63WzvS+1Oj+Hq+8xIV0FC54eFOn+Gf+Y3uUHcKbdlld+aPpSFx0ZC5q7hUOyyddbuppN4U3fhB+ef6aQuOloXMn8Kb9llb01j/AE0hwoVZ/wCkZH+c76EhcdOQuYfahV/DUxz1HfSk7hOrxhZ6U8r3n5JC46ghcsdwm2n7ij1v71EcJlqj+FQ/5PqSFdVQuU/aZavu6Hu1PrUTwkWziUPcf9aQrrCFyccJNr4lD3H/AFqP2j2zi0fcd9aQrrSFyQ8Its/lCdX7s/UofaHbpiaXRTw/+khXXkLj54QLdrv04/yx3pOz+t8fxGTyU2pCuwoXHP28t+yq38tncm7Pm3ffAf6GdyQrsSFxr9tLfP8AH1f4WfSg56W7VpzPIxnckK7KhcZfnfbfxDvdZ3LHqZ3278S/3WdyQrtyFzrg2zgtNe0VKdaqajdFfbeiQQ8AxAGx3YuiqKChBQgQTSCT3Aa0HH+F95NsojdTMfP4qkh0KzcNdsLbVSLBJ0cnbhqVPsVtFQTt1EbuVaYZQbqlOSkeyVJrcQBJnAAYk7gAgZO4n9UXsMIW/oZkWlzbzqtNh4txz453XhPQtPbLDUoPNOqAHDGWzdc3H0mz27kHkORO7AUfkie3xCCRPjqQ4eJS+XjBORs8DDUglM6yi7KTfG5SiN+9B5vcQD37OZLSkSIb73XsUXsJEgYkOnZuhJ1PrN/t9X5rNHoajtt3DlxhejS7bHyXgaZN4HbMYADEL3bqEyNnKrmgu7OhTb43JE7J6V5PeZI1RHaqPZuA5eb5KURv8DYvEkyYJwBnkJ1fDtSLoGvEGJHpEnk7EHvHw/VBA5vG1IDfrjt2r0JGEeNyBAY9vIoluCZ1pz4286CMYqQ6ET4+K8qj4BMRu5EE28o1r0BHSq/Xu3sQTsvEmetZ2TnkSJJES2cSI9knbr7CqNo13YvOofHOpN8Qh58H4ILLwYPu28DjUag6iwrsK4pmDWLco0IxvaRvQWTP+0da7Ws61gKEFCiouK19srLMquwWjttZBy3hNeH2tg4tKCeWQR8VTrDZ7peeMRGG7WVaeEF82puHsx2TBWsyVYzXrMpNeGXzF4iQ3CSY26u1aYY061lZNrtp1qb3CQ12PNGK2mdObgsRpAVnVW1A/wBcND2uYGkkXQBdN7oK0DjHMDHefgmjrdlt7HskOBEa55OxUfPO2sq1GhsG4HCRtLiJE7YgKvtMb4Scf7qZi7pndOrapg8mBXnEjk8daYPjdyqol8vEpg6j4JUQej4KQOHjBAy4TE+JxSNQY68MTsgKJZJmRr7ORF2Z5d/eoGWs2AEiMBzKJptGzXyTHOloh2zHRvUqgJ27In5qBmm0mIEgSdW/BSbVA1bBqjtCgWGZnbu5I1qTWkSRrOA6Np61RJ1SAD/cRrlN1QTjs264nViovpTsGHPGPzQGQccT6IxG1B7HCY1+NYXkHN4u7CMZXoBrjpOs9K8tGdUyQZ/ugk6oAOTXsERCmKo5d3SoNo6pice0hPR468DjHQg9Riewfqogd3PzqTz4/VKRzalRLv6FAgQpF3jvSJ/ug19SwknA4LLs9INAiJ8SvVzUTsRHo2YCi4GEdOr57Uj0IrY5rG7bbKZj98B1tI7dS7wF895Mq3a9ndurUjhyPGtfQimrhlCChRph2g4Ku2+ot/atSq+UiiOX59Vx5S0kgDHH/Q1aNuUKbTIeJG0TIM6wVt+ECzuL2uAkG8Dr3Njk2FaixZr16tMVBUs7Q4SA+sGu17WwrWXractNebz6znGIlxJMbl5nKVLjDqK1b8nVQTjTw/mNxG8ci3n7GVttosn5s/AJSMbzrT43YUvOlLeeorX5RsD6NQsL2OiPSaSWmRswW3sGaT6lNr/KbO28A6HOdInfASq8POtLe73ShuVqY2u909yx8s5FdZy0aanUvT6l6BEbxyrJyLm4bQwvNopUocWw4OJMAGRHOlCGV6e53ulM5Zp/493q7F6ZUzX0TL3ldFxmIuvA6yvHJGbumcQbVSbAnBr3bdsakpD8809zzvwSOWWbA/qWfasz2sY53ljCQJjRVB2rU5NyKKj2tNoYLxjBrnEACSQBrSkZByyziv6gkMss4r+zvW4OZVKJ8sPMLO/vVRrWeHFt44OIHokTBjVsSkbY5cbxH9nel59bxHdnet43MqhGNqq/+ue9aK35FoU6hb5U4AcakQ49A2JSGMvCP4busJeff5bp5wtxk3NGz1KbXG0WgkifQoCOQglazOXIVGz3LlSub0zpKbW6owEa9alI8vPg+7d1jFLz9/KPvDuWwzbzYo2imXvfafXLRo2MLdQ1kjWvXL2atCjSvg2oQ5oJe1l0AnXgNepWkajz6dlIe9+ikcvu1CkOl36LLzcyBZq73i9aXhrQTcDGkEmBMg4GD1FbnKOZ9mZSe4Mtkta4i86nAIE4w3UlIrJy87D92PePcg5ef9233j3KeQ8lWetWpsGnfMlwBa2QASSDsxhW4Zl2X8Na/wA9v0pRTPP1TiM17ypefqnEZ1uWOLBS0mjDahfpLgbeHrX7obPZKvxzQso/7Ksf/Kd2YJSKOcu1OKztUfPNXYGdR7175wWKhSrvYKDmAQQ3Sl10EA6yJJVwyXmtR0VMusF9xaCSbRUbMgEYBKRSPPNbdT6j3pnLVaZ9DoaYHarTlbNSm+o1rKLbP6OID31L2OvE4LPyZmrTptc11jpVyDg9z6jZwGEB2xLwim2XKlUvaS5ohwOA3Gd6+pgVynN/g3oOc2tVwDiH6FogNxm4XEkwF1YJq4ZQgoUVrrYcFV8ozirJbJIVdt7TiiKVnAMFm5AZR8mY54YNYJdAEgxtWHnADC1LbQDZTTJEh8gbSJn5lTRprVZqWmc5rGwKhLcPZD8I6F0yhVszmlzNGWjEkEEDbjuXNnBZ+RbS1lO0NcQNIwRO+H94UGJnjWpvtJNMtLbrRLdRIGOO1XPNa30KlCkwFhqNpgObheEYaurFc4qtWfmxa20a99xgXXDHliPgrpjYcIGUKVV1FtJzXXNJfu+yTcABPQVn8H+U6DaWhe5oqGoS0OGLg4CIO/Aqm2xvpuI1FziOYuMJ5Kq6OvTecA14JTRdc/sqUTRdRa5ukLm3mgYhoxkmMNi0WYmVKNnqVTWcGh7GgEgkS1xJkjVgVrsv1hUrve3EOjHmaAtW9hg4bEHV86Ms0aNJ7XEaR9N1xt2SZBE7oXOc2LYyhaadR83GyDAmAWkTG3WszOm3C0PY5kkNZd1csrRFh3FB2C0ZwWZlJlZz/wB28gNIaSXazAHQVyWvab1d1U7apqcsaS9HUtvbLVpLLRotm9TMnDkcPmtK6g4awepB12lnLZ30X1w46NpIdLTIOGEbdYXMc6MottFpfUYCGQGtkQYaNcbNqyLLbbtjfQh15zi7VhEt7lqHUHcU9SDpuZ+XqNSi2mJD6NJt+RhAwkHbqVOz1y+y2PpGneuU2u9YRJeW4xzNC8s3LWaIr+i69UYGtgcj/mQtUbE8D1T1ILtwe5cY2mLNDr957gY9Eg469ixs+s5WVmGzsDvRqemTg03CcBvxg9C0eblY0K2kc13qkCBtMLDtVmqOc510+k5ztW8k/NBucw8tMs1R7XNcdNo2NLYwIc6J9/sViz0znaxtSztDi97IvYBrQ7tJj4qjZMpuZWpvLHQ1wdgDsxHbCyMsipWquqXXQ6IEYwAAghmzlZtlriq5pcA1wgQDjtEroOX87G2ZtP0HOfUYXtEgXcBF7pOzcuZeQ1NrHdS3GcD6lpe1wY4BrboB5ye5Bpcn2k0qtOoReLHh5n2iCCe1dOtedrWWZlfRu/eOhrLwnbt6O1c1OTqvEd1Lc28VK1GjTFNwFIbdpgDv60Gkypa3V6tSo4QXkmMYG4dAXSMm51TZHVjSjRQwAO9YgNAjDDWFz45Kq8Q9S29KlVNmFAUy30rxJ2mZ7kG/yTlR1pq6RwAwAAkmAOVXCiIhgxvAnXqkgD4nqVKzYsD6eLgYV4yHNatIa4NaG4kRJF7Ab9aqLbYWQAtoFhUWQs1qNGUIKEGBVZgtVaLOt44LGr0kFTyjkdr9YWir5qMPsq+1Ka8TQRFFbmszcg5rs4qvRs4S8nQUf9lmH2VA5p0x7IV68nCRsyoo4zYZxUnZq0+KFeBZlI2dBRxmwziqYzWp8UK6Nsyfk6EUoZs0+KFMZtUx7I6lcfJ8U/J0FPbm8ziheozcYRi0dStgs4T0AQin/s2zihTbm4zihW7QqQoIRUBm8weyFNuQG8UK1GigUghFUdkFnFCYyE3iq1aBAo8iCrHIbOKE25CbuCtOg5EGjyIRVxkRvF7E25EbuVn0I3IFBCK2MjN3I8yt3KyaFGhQV9uSG7kDI43Kw6FSFnQjVWXJY3Bbyw2MNGAUqNBZrBCBtavYJMCkooKEFCDycFAtXs4YKN1BiVKK89Cs4MUSxBhaBGgWaGJimgwRQQKCzbiejQYAs6kKCzhTUW0deOvsQYWhS0C2GjRo0GAKCPJys/Ro0aDB0CPJ1nimkKaDBNBAoLP0aNGgwvJ0hZ1nXEaNBh6FAoBZhpo0aDD0KNCFmaNGjQYmgRoVl3EaNBiaBGgWVcTuIMUUgpimvcU0XEHmApgKVxSAQATQhAFCChAgmohNA0JIQNCSEDQkhA0JIQNCSEDQkhA0JIQNCSEDQkhA0JIQNCSEDQkhA0JIQNCSEDQkhA0JIQMoSQg//9k=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532039"/>
            <a:ext cx="4248472" cy="1625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768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첫 번째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프로그램 작성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r>
              <a:rPr lang="ko-KR" altLang="en-US" sz="2400" dirty="0" err="1" smtClean="0">
                <a:solidFill>
                  <a:schemeClr val="accent3">
                    <a:lumMod val="75000"/>
                  </a:schemeClr>
                </a:solidFill>
              </a:rPr>
              <a:t>아두이노</a:t>
            </a:r>
            <a:r>
              <a:rPr lang="ko-KR" altLang="en-US" sz="24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sz="2400" dirty="0" smtClean="0">
                <a:solidFill>
                  <a:schemeClr val="accent3">
                    <a:lumMod val="75000"/>
                  </a:schemeClr>
                </a:solidFill>
              </a:rPr>
              <a:t>IDE </a:t>
            </a:r>
            <a:r>
              <a:rPr lang="ko-KR" altLang="en-US" sz="2400" dirty="0" smtClean="0">
                <a:solidFill>
                  <a:schemeClr val="accent3">
                    <a:lumMod val="75000"/>
                  </a:schemeClr>
                </a:solidFill>
              </a:rPr>
              <a:t>다운로드 및 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프로그램을 편리하게 작성할 수 있는 </a:t>
            </a:r>
            <a:r>
              <a:rPr lang="ko-KR" altLang="en-US" dirty="0" err="1" smtClean="0"/>
              <a:t>아두이노에서</a:t>
            </a:r>
            <a:r>
              <a:rPr lang="ko-KR" altLang="en-US" dirty="0" smtClean="0"/>
              <a:t> 제공하는 프로그래밍 소프트웨어로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MS </a:t>
            </a:r>
            <a:r>
              <a:rPr lang="ko-KR" altLang="en-US" dirty="0" smtClean="0"/>
              <a:t>윈도우와 </a:t>
            </a:r>
            <a:r>
              <a:rPr lang="en-US" altLang="ko-KR" dirty="0" smtClean="0"/>
              <a:t>Mac OS X </a:t>
            </a:r>
            <a:r>
              <a:rPr lang="ko-KR" altLang="en-US" dirty="0" smtClean="0"/>
              <a:t>그리고 </a:t>
            </a:r>
            <a:r>
              <a:rPr lang="ko-KR" altLang="en-US" dirty="0" err="1" smtClean="0"/>
              <a:t>리눅스에서</a:t>
            </a:r>
            <a:r>
              <a:rPr lang="ko-KR" altLang="en-US" dirty="0" smtClean="0"/>
              <a:t> 작동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99592" y="2395165"/>
            <a:ext cx="5184576" cy="4202187"/>
            <a:chOff x="1739174" y="855132"/>
            <a:chExt cx="9229725" cy="9382125"/>
          </a:xfrm>
        </p:grpSpPr>
        <p:pic>
          <p:nvPicPr>
            <p:cNvPr id="5" name="_x171111032" descr="EMB0000195c11b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174" y="855132"/>
              <a:ext cx="9229725" cy="9382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2951820" y="3309258"/>
              <a:ext cx="828092" cy="3642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831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첫 번째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프로그램 작성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endParaRPr lang="en-US" altLang="ko-KR" dirty="0" smtClean="0">
              <a:hlinkClick r:id="rId2"/>
            </a:endParaRPr>
          </a:p>
          <a:p>
            <a:pPr lvl="1"/>
            <a:r>
              <a:rPr lang="en-US" altLang="ko-KR" dirty="0" smtClean="0">
                <a:hlinkClick r:id="rId2"/>
              </a:rPr>
              <a:t>http://arduino.cc/en/Main/Software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최신 버전의 소프트웨어를 다운로드 한 후 설치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MS </a:t>
            </a:r>
            <a:r>
              <a:rPr lang="ko-KR" altLang="en-US" dirty="0" smtClean="0"/>
              <a:t>윈도우 사용자는 </a:t>
            </a:r>
            <a:r>
              <a:rPr lang="en-US" altLang="ko-KR" dirty="0" smtClean="0"/>
              <a:t>Windows Installer </a:t>
            </a:r>
            <a:r>
              <a:rPr lang="ko-KR" altLang="en-US" dirty="0" smtClean="0"/>
              <a:t>버전을 선택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Windows Installer </a:t>
            </a:r>
            <a:r>
              <a:rPr lang="ko-KR" altLang="en-US" dirty="0" smtClean="0"/>
              <a:t>를 설치하면 자동으로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드라이버가 함께 설치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43260"/>
            <a:ext cx="5544616" cy="3966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400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첫 번째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프로그램 작성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 startAt="2"/>
            </a:pPr>
            <a:r>
              <a:rPr lang="en-US" altLang="ko-KR" sz="2400" dirty="0" smtClean="0">
                <a:solidFill>
                  <a:schemeClr val="accent3">
                    <a:lumMod val="75000"/>
                  </a:schemeClr>
                </a:solidFill>
              </a:rPr>
              <a:t>IDE </a:t>
            </a:r>
            <a:r>
              <a:rPr lang="ko-KR" altLang="en-US" sz="2400" dirty="0" smtClean="0">
                <a:solidFill>
                  <a:schemeClr val="accent3">
                    <a:lumMod val="75000"/>
                  </a:schemeClr>
                </a:solidFill>
              </a:rPr>
              <a:t>실행 및 컴퓨터 연결</a:t>
            </a:r>
            <a:endParaRPr lang="en-US" altLang="ko-KR" sz="2400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IDE </a:t>
            </a:r>
            <a:r>
              <a:rPr lang="ko-KR" altLang="en-US" dirty="0" smtClean="0"/>
              <a:t>설치가 완료되면 </a:t>
            </a:r>
            <a:r>
              <a:rPr lang="en-US" altLang="ko-KR" dirty="0" smtClean="0"/>
              <a:t>USB </a:t>
            </a:r>
            <a:r>
              <a:rPr lang="ko-KR" altLang="en-US" dirty="0" smtClean="0"/>
              <a:t>케이블을 사용하여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보드를 컴퓨터에 연결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IDE</a:t>
            </a:r>
            <a:r>
              <a:rPr lang="ko-KR" altLang="en-US" dirty="0" smtClean="0"/>
              <a:t>를 실행한 후 </a:t>
            </a:r>
            <a:r>
              <a:rPr lang="en-US" altLang="ko-KR" dirty="0" smtClean="0"/>
              <a:t>[</a:t>
            </a:r>
            <a:r>
              <a:rPr lang="ko-KR" altLang="en-US" dirty="0" smtClean="0"/>
              <a:t>도구</a:t>
            </a:r>
            <a:r>
              <a:rPr lang="en-US" altLang="ko-KR" dirty="0" smtClean="0"/>
              <a:t>]-[</a:t>
            </a:r>
            <a:r>
              <a:rPr lang="ko-KR" altLang="en-US" dirty="0" smtClean="0"/>
              <a:t>시리얼포트</a:t>
            </a:r>
            <a:r>
              <a:rPr lang="en-US" altLang="ko-KR" dirty="0" smtClean="0"/>
              <a:t>]</a:t>
            </a:r>
            <a:r>
              <a:rPr lang="ko-KR" altLang="en-US" dirty="0" smtClean="0"/>
              <a:t> 메뉴를 보면 </a:t>
            </a:r>
            <a:r>
              <a:rPr lang="ko-KR" altLang="en-US" dirty="0" err="1" smtClean="0"/>
              <a:t>아두이노가</a:t>
            </a:r>
            <a:r>
              <a:rPr lang="ko-KR" altLang="en-US" dirty="0" smtClean="0"/>
              <a:t> 연결된 새로운 </a:t>
            </a:r>
            <a:r>
              <a:rPr lang="en-US" altLang="ko-KR" dirty="0" smtClean="0"/>
              <a:t>COM</a:t>
            </a:r>
            <a:r>
              <a:rPr lang="ko-KR" altLang="en-US" dirty="0" smtClean="0"/>
              <a:t>포트가 나타난 것을 확인 가능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해당 포트를 클릭하여 선택</a:t>
            </a:r>
            <a:endParaRPr lang="ko-KR" altLang="en-US" dirty="0"/>
          </a:p>
        </p:txBody>
      </p:sp>
      <p:pic>
        <p:nvPicPr>
          <p:cNvPr id="12290" name="Picture 2" descr="C:\Users\JaeinKIM\Desktop\강의교안\그림 파일\Chapter01\ch01_12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79" y="2727224"/>
            <a:ext cx="2619099" cy="315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727224"/>
            <a:ext cx="3240361" cy="388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864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첫 번째 </a:t>
            </a:r>
            <a:r>
              <a:rPr lang="ko-KR" altLang="en-US" dirty="0" err="1"/>
              <a:t>아두이노</a:t>
            </a:r>
            <a:r>
              <a:rPr lang="ko-KR" altLang="en-US" dirty="0"/>
              <a:t> 프로그램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 startAt="3"/>
            </a:pPr>
            <a:r>
              <a:rPr lang="en-US" altLang="ko-KR" sz="2400" dirty="0">
                <a:solidFill>
                  <a:schemeClr val="accent3">
                    <a:lumMod val="75000"/>
                  </a:schemeClr>
                </a:solidFill>
              </a:rPr>
              <a:t>Blink </a:t>
            </a:r>
            <a:r>
              <a:rPr lang="ko-KR" altLang="en-US" sz="2400" dirty="0" smtClean="0">
                <a:solidFill>
                  <a:schemeClr val="accent3">
                    <a:lumMod val="75000"/>
                  </a:schemeClr>
                </a:solidFill>
              </a:rPr>
              <a:t>예제 분석</a:t>
            </a:r>
            <a:endParaRPr lang="en-US" altLang="ko-KR" sz="2400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ko-KR" altLang="en-US" dirty="0" err="1" smtClean="0"/>
              <a:t>아두이노의</a:t>
            </a:r>
            <a:r>
              <a:rPr lang="ko-KR" altLang="en-US" dirty="0" smtClean="0"/>
              <a:t> 모든 기능이 정상적으로 작동하는지 확인하고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IDE</a:t>
            </a:r>
            <a:r>
              <a:rPr lang="ko-KR" altLang="en-US" dirty="0" smtClean="0"/>
              <a:t>를 이용한 프로그래밍 방법을 살펴보기 위해 예제를 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]-[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]-[01.Basics]-[Blink]</a:t>
            </a:r>
            <a:r>
              <a:rPr lang="ko-KR" altLang="en-US" dirty="0" smtClean="0"/>
              <a:t>를 선택하여 </a:t>
            </a:r>
            <a:r>
              <a:rPr lang="en-US" altLang="ko-KR" dirty="0" smtClean="0"/>
              <a:t>Blink </a:t>
            </a:r>
            <a:r>
              <a:rPr lang="ko-KR" altLang="en-US" dirty="0" smtClean="0"/>
              <a:t>프로그램을 불러옴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52124"/>
            <a:ext cx="3024336" cy="3629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291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858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첫 번째 아두이노 프로그램 작성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95536" y="1268760"/>
            <a:ext cx="3600400" cy="4655368"/>
          </a:xfrm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txBody>
          <a:bodyPr/>
          <a:lstStyle/>
          <a:p>
            <a:pPr marL="266700" lvl="1" indent="-17780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여러 행 주석 </a:t>
            </a:r>
            <a:r>
              <a:rPr lang="en-US" altLang="ko-KR" dirty="0" smtClean="0"/>
              <a:t>/*</a:t>
            </a:r>
            <a:r>
              <a:rPr lang="ko-KR" altLang="en-US" dirty="0" smtClean="0"/>
              <a:t>로 시작해서 </a:t>
            </a:r>
            <a:r>
              <a:rPr lang="en-US" altLang="ko-KR" dirty="0" smtClean="0"/>
              <a:t>*/</a:t>
            </a:r>
            <a:r>
              <a:rPr lang="ko-KR" altLang="en-US" dirty="0" smtClean="0"/>
              <a:t>로 끝남</a:t>
            </a:r>
            <a:endParaRPr lang="en-US" altLang="ko-KR" dirty="0" smtClean="0"/>
          </a:p>
          <a:p>
            <a:pPr marL="266700" lvl="1" indent="-177800">
              <a:buNone/>
            </a:pPr>
            <a:endParaRPr lang="en-US" altLang="ko-KR" dirty="0" smtClean="0"/>
          </a:p>
          <a:p>
            <a:pPr marL="266700" lvl="1" indent="-177800">
              <a:buNone/>
            </a:pPr>
            <a:r>
              <a:rPr lang="en-US" altLang="ko-KR" dirty="0" smtClean="0"/>
              <a:t>2 .</a:t>
            </a:r>
            <a:r>
              <a:rPr lang="ko-KR" altLang="en-US" dirty="0" smtClean="0"/>
              <a:t>한 행 주석 </a:t>
            </a:r>
            <a:r>
              <a:rPr lang="en-US" altLang="ko-KR" dirty="0" smtClean="0"/>
              <a:t>//</a:t>
            </a:r>
          </a:p>
          <a:p>
            <a:pPr marL="266700" lvl="1" indent="-177800">
              <a:buNone/>
            </a:pPr>
            <a:endParaRPr lang="en-US" altLang="ko-KR" dirty="0" smtClean="0"/>
          </a:p>
          <a:p>
            <a:pPr marL="266700" lvl="1" indent="-177800">
              <a:buNone/>
            </a:pPr>
            <a:r>
              <a:rPr lang="en-US" altLang="ko-KR" dirty="0" smtClean="0"/>
              <a:t>3 .</a:t>
            </a:r>
            <a:r>
              <a:rPr lang="ko-KR" altLang="en-US" dirty="0" smtClean="0"/>
              <a:t>변수 선언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정수형 변수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선언하고 값을 </a:t>
            </a:r>
            <a:r>
              <a:rPr lang="en-US" altLang="ko-KR" dirty="0" smtClean="0"/>
              <a:t>13</a:t>
            </a:r>
            <a:r>
              <a:rPr lang="ko-KR" altLang="en-US" dirty="0" smtClean="0"/>
              <a:t>을 설정함</a:t>
            </a:r>
            <a:endParaRPr lang="en-US" altLang="ko-KR" dirty="0" smtClean="0"/>
          </a:p>
          <a:p>
            <a:pPr marL="266700" lvl="1" indent="-177800">
              <a:buNone/>
            </a:pPr>
            <a:endParaRPr lang="en-US" altLang="ko-KR" dirty="0" smtClean="0"/>
          </a:p>
          <a:p>
            <a:pPr marL="266700" lvl="1" indent="-177800">
              <a:buNone/>
            </a:pPr>
            <a:r>
              <a:rPr lang="en-US" altLang="ko-KR" dirty="0" smtClean="0"/>
              <a:t>4. void setup() </a:t>
            </a:r>
            <a:r>
              <a:rPr lang="ko-KR" altLang="en-US" dirty="0" smtClean="0"/>
              <a:t>함수는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모든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프로그램에 포함되어야 하는 함수 두 개 중 하나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 시작 시 단 한 번만 실행됨</a:t>
            </a:r>
            <a:endParaRPr lang="en-US" altLang="ko-KR" dirty="0" smtClean="0"/>
          </a:p>
          <a:p>
            <a:pPr marL="266700" lvl="1" indent="-177800">
              <a:buNone/>
            </a:pPr>
            <a:endParaRPr lang="en-US" altLang="ko-KR" dirty="0" smtClean="0"/>
          </a:p>
          <a:p>
            <a:pPr marL="266700" lvl="1" indent="-177800">
              <a:buNone/>
            </a:pPr>
            <a:r>
              <a:rPr lang="en-US" altLang="ko-KR" dirty="0" smtClean="0"/>
              <a:t>5. </a:t>
            </a:r>
            <a:r>
              <a:rPr lang="en-US" altLang="ko-KR" dirty="0" err="1" smtClean="0"/>
              <a:t>pinMode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함수로 각 핀의 입출력 모드를 설정할 때 쓰임</a:t>
            </a:r>
            <a:endParaRPr lang="en-US" altLang="ko-KR" dirty="0" smtClean="0"/>
          </a:p>
          <a:p>
            <a:pPr marL="266700" lvl="1" indent="0">
              <a:buNone/>
            </a:pPr>
            <a:endParaRPr lang="ko-KR" altLang="en-US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289472"/>
            <a:ext cx="4422146" cy="4363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248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첫 번째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프로그램 작성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95536" y="1268760"/>
            <a:ext cx="3600400" cy="3744416"/>
          </a:xfrm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txBody>
          <a:bodyPr/>
          <a:lstStyle/>
          <a:p>
            <a:pPr marL="266700" lvl="1" indent="-177800">
              <a:buClr>
                <a:prstClr val="white">
                  <a:lumMod val="50000"/>
                </a:prstClr>
              </a:buClr>
              <a:buNone/>
            </a:pPr>
            <a:r>
              <a:rPr lang="en-US" altLang="ko-KR" dirty="0" smtClean="0">
                <a:solidFill>
                  <a:prstClr val="black"/>
                </a:solidFill>
              </a:rPr>
              <a:t>6. </a:t>
            </a:r>
            <a:r>
              <a:rPr lang="en-US" altLang="ko-KR" dirty="0">
                <a:solidFill>
                  <a:prstClr val="black"/>
                </a:solidFill>
              </a:rPr>
              <a:t>void loop() </a:t>
            </a:r>
            <a:r>
              <a:rPr lang="ko-KR" altLang="en-US" dirty="0">
                <a:solidFill>
                  <a:prstClr val="black"/>
                </a:solidFill>
              </a:rPr>
              <a:t>함수는 모든 </a:t>
            </a:r>
            <a:r>
              <a:rPr lang="ko-KR" altLang="en-US" dirty="0" err="1">
                <a:solidFill>
                  <a:prstClr val="black"/>
                </a:solidFill>
              </a:rPr>
              <a:t>아두이노</a:t>
            </a:r>
            <a:r>
              <a:rPr lang="ko-KR" altLang="en-US" dirty="0">
                <a:solidFill>
                  <a:prstClr val="black"/>
                </a:solidFill>
              </a:rPr>
              <a:t> 프로그램에서 필요한 두 개의 함 수 중 하나</a:t>
            </a:r>
            <a:r>
              <a:rPr lang="en-US" altLang="ko-KR" dirty="0">
                <a:solidFill>
                  <a:prstClr val="black"/>
                </a:solidFill>
              </a:rPr>
              <a:t>. loop() </a:t>
            </a:r>
            <a:r>
              <a:rPr lang="ko-KR" altLang="en-US" dirty="0">
                <a:solidFill>
                  <a:prstClr val="black"/>
                </a:solidFill>
              </a:rPr>
              <a:t>문에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작성된 코드는 </a:t>
            </a:r>
            <a:r>
              <a:rPr lang="ko-KR" altLang="en-US" dirty="0" err="1">
                <a:solidFill>
                  <a:prstClr val="black"/>
                </a:solidFill>
              </a:rPr>
              <a:t>아두이노가</a:t>
            </a:r>
            <a:r>
              <a:rPr lang="ko-KR" altLang="en-US" dirty="0">
                <a:solidFill>
                  <a:prstClr val="black"/>
                </a:solidFill>
              </a:rPr>
              <a:t> 켜져 있는 동안 무한 반복됨</a:t>
            </a:r>
            <a:endParaRPr lang="en-US" altLang="ko-KR" dirty="0">
              <a:solidFill>
                <a:prstClr val="black"/>
              </a:solidFill>
            </a:endParaRPr>
          </a:p>
          <a:p>
            <a:pPr marL="266700" lvl="1" indent="-177800">
              <a:buClr>
                <a:prstClr val="white">
                  <a:lumMod val="50000"/>
                </a:prstClr>
              </a:buClr>
              <a:buNone/>
            </a:pPr>
            <a:endParaRPr lang="en-US" altLang="ko-KR" dirty="0">
              <a:solidFill>
                <a:prstClr val="black"/>
              </a:solidFill>
            </a:endParaRPr>
          </a:p>
          <a:p>
            <a:pPr marL="266700" lvl="1" indent="-177800">
              <a:buClr>
                <a:prstClr val="white">
                  <a:lumMod val="50000"/>
                </a:prstClr>
              </a:buClr>
              <a:buNone/>
            </a:pPr>
            <a:r>
              <a:rPr lang="en-US" altLang="ko-KR" dirty="0" smtClean="0">
                <a:solidFill>
                  <a:prstClr val="black"/>
                </a:solidFill>
              </a:rPr>
              <a:t> 7. </a:t>
            </a:r>
            <a:r>
              <a:rPr lang="en-US" altLang="ko-KR" dirty="0" err="1">
                <a:solidFill>
                  <a:prstClr val="black"/>
                </a:solidFill>
              </a:rPr>
              <a:t>digitalWrite</a:t>
            </a:r>
            <a:r>
              <a:rPr lang="en-US" altLang="ko-KR" dirty="0">
                <a:solidFill>
                  <a:prstClr val="black"/>
                </a:solidFill>
              </a:rPr>
              <a:t>() </a:t>
            </a:r>
            <a:r>
              <a:rPr lang="ko-KR" altLang="en-US" dirty="0">
                <a:solidFill>
                  <a:prstClr val="black"/>
                </a:solidFill>
              </a:rPr>
              <a:t>함수는 출력 핀의 상태를 지정할 때 사용함</a:t>
            </a:r>
            <a:r>
              <a:rPr lang="en-US" altLang="ko-KR" dirty="0">
                <a:solidFill>
                  <a:prstClr val="black"/>
                </a:solidFill>
              </a:rPr>
              <a:t>. HIGH(5V), LOW(0V) </a:t>
            </a:r>
            <a:r>
              <a:rPr lang="ko-KR" altLang="en-US" dirty="0">
                <a:solidFill>
                  <a:prstClr val="black"/>
                </a:solidFill>
              </a:rPr>
              <a:t>중 어떤 값을 설정할지 정해줌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pPr marL="266700" lvl="1" indent="-177800">
              <a:buClr>
                <a:prstClr val="white">
                  <a:lumMod val="50000"/>
                </a:prstClr>
              </a:buClr>
              <a:buNone/>
            </a:pPr>
            <a:endParaRPr lang="en-US" altLang="ko-KR" dirty="0">
              <a:solidFill>
                <a:prstClr val="black"/>
              </a:solidFill>
            </a:endParaRPr>
          </a:p>
          <a:p>
            <a:pPr marL="266700" lvl="1" indent="-177800">
              <a:buClr>
                <a:prstClr val="white">
                  <a:lumMod val="50000"/>
                </a:prstClr>
              </a:buClr>
              <a:buNone/>
            </a:pPr>
            <a:r>
              <a:rPr lang="en-US" altLang="ko-KR" dirty="0" smtClean="0">
                <a:solidFill>
                  <a:prstClr val="black"/>
                </a:solidFill>
              </a:rPr>
              <a:t> 8</a:t>
            </a:r>
            <a:r>
              <a:rPr lang="en-US" altLang="ko-KR" dirty="0">
                <a:solidFill>
                  <a:prstClr val="black"/>
                </a:solidFill>
              </a:rPr>
              <a:t>. delay() </a:t>
            </a:r>
            <a:r>
              <a:rPr lang="ko-KR" altLang="en-US" dirty="0">
                <a:solidFill>
                  <a:prstClr val="black"/>
                </a:solidFill>
              </a:rPr>
              <a:t>함수는 </a:t>
            </a:r>
            <a:r>
              <a:rPr lang="en-US" altLang="ko-KR" dirty="0">
                <a:solidFill>
                  <a:prstClr val="black"/>
                </a:solidFill>
              </a:rPr>
              <a:t>1/1000</a:t>
            </a:r>
            <a:r>
              <a:rPr lang="ko-KR" altLang="en-US" dirty="0">
                <a:solidFill>
                  <a:prstClr val="black"/>
                </a:solidFill>
              </a:rPr>
              <a:t>초 단위로 일정 시간 코드 실행을 지연시킬 때 사용함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pPr marL="266700" lvl="1" indent="0">
              <a:buNone/>
            </a:pPr>
            <a:endParaRPr lang="ko-KR" altLang="en-US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289472"/>
            <a:ext cx="4422146" cy="4363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498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첫 번째 아두이노 프로그램 작성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IDE </a:t>
            </a:r>
            <a:r>
              <a:rPr lang="ko-KR" altLang="en-US" dirty="0" smtClean="0"/>
              <a:t>왼쪽 위의 화살표 버튼을 클릭하여 프로그램을 </a:t>
            </a:r>
            <a:r>
              <a:rPr lang="ko-KR" altLang="en-US" dirty="0" err="1" smtClean="0"/>
              <a:t>아두이노로</a:t>
            </a:r>
            <a:r>
              <a:rPr lang="ko-KR" altLang="en-US" dirty="0" smtClean="0"/>
              <a:t> 업로드 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업로드가 완료되면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보드의 노란색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 간격으로 깜빡일 것이다</a:t>
            </a:r>
            <a:r>
              <a:rPr lang="en-US" altLang="ko-KR" dirty="0" smtClean="0"/>
              <a:t>.</a:t>
            </a:r>
          </a:p>
          <a:p>
            <a:pPr lvl="1"/>
            <a:endParaRPr lang="ko-KR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16832"/>
            <a:ext cx="3600399" cy="4320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419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서킷 시뮬레이터 </a:t>
            </a:r>
            <a:r>
              <a:rPr lang="en-US" altLang="ko-KR" dirty="0" smtClean="0"/>
              <a:t>123D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Autodesk 123D (</a:t>
            </a:r>
            <a:r>
              <a:rPr lang="en-US" altLang="ko-KR" dirty="0" smtClean="0">
                <a:hlinkClick r:id="rId2"/>
              </a:rPr>
              <a:t>http://www.123dapp.com/circuits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캐드</a:t>
            </a:r>
            <a:r>
              <a:rPr lang="ko-KR" altLang="en-US" dirty="0" smtClean="0"/>
              <a:t> 소프트웨어로 유명한 </a:t>
            </a:r>
            <a:r>
              <a:rPr lang="en-US" altLang="ko-KR" dirty="0" smtClean="0"/>
              <a:t>Autodesk</a:t>
            </a:r>
            <a:r>
              <a:rPr lang="ko-KR" altLang="en-US" dirty="0" smtClean="0"/>
              <a:t>사에서 서비스하는 무료 회로 시뮬레이터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온라인 상에서 회로 설계와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프로그래밍 시뮬레이션이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부품 구입 없이 </a:t>
            </a:r>
            <a:r>
              <a:rPr lang="ko-KR" altLang="en-US" dirty="0" err="1" smtClean="0"/>
              <a:t>익스플로링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장</a:t>
            </a:r>
            <a:r>
              <a:rPr lang="en-US" altLang="ko-KR" dirty="0" smtClean="0"/>
              <a:t>~7</a:t>
            </a:r>
            <a:r>
              <a:rPr lang="ko-KR" altLang="en-US" dirty="0" smtClean="0"/>
              <a:t>장의 예제 실습 가능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07195"/>
            <a:ext cx="3319282" cy="2249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324" y="2815952"/>
            <a:ext cx="3312368" cy="2240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178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 err="1" smtClean="0"/>
              <a:t>저항값</a:t>
            </a:r>
            <a:r>
              <a:rPr lang="ko-KR" altLang="en-US" dirty="0" smtClean="0"/>
              <a:t> 계산기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사용하기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Resistor Calculator</a:t>
            </a:r>
          </a:p>
          <a:p>
            <a:pPr lvl="1"/>
            <a:r>
              <a:rPr lang="ko-KR" altLang="en-US" dirty="0" smtClean="0"/>
              <a:t>회로 구성에 필수적인 </a:t>
            </a:r>
            <a:r>
              <a:rPr lang="ko-KR" altLang="en-US" dirty="0" err="1" smtClean="0"/>
              <a:t>저항값</a:t>
            </a:r>
            <a:r>
              <a:rPr lang="ko-KR" altLang="en-US" dirty="0" smtClean="0"/>
              <a:t> 계산을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앱으로</a:t>
            </a:r>
            <a:r>
              <a:rPr lang="ko-KR" altLang="en-US" dirty="0" smtClean="0"/>
              <a:t> 대신할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간단한 사용법으로 필요한 저항을 손쉽게 찾을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무료 </a:t>
            </a:r>
            <a:r>
              <a:rPr lang="ko-KR" altLang="en-US" dirty="0" err="1" smtClean="0"/>
              <a:t>앱이</a:t>
            </a:r>
            <a:r>
              <a:rPr lang="ko-KR" altLang="en-US" dirty="0" smtClean="0"/>
              <a:t> 있으나</a:t>
            </a:r>
            <a:r>
              <a:rPr lang="en-US" altLang="ko-KR" dirty="0" smtClean="0"/>
              <a:t>, Anglesey Apps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Resistor Calculator</a:t>
            </a:r>
            <a:r>
              <a:rPr lang="ko-KR" altLang="en-US" dirty="0" smtClean="0"/>
              <a:t>를 추천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err="1" smtClean="0"/>
              <a:t>아이폰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안드로이드용</a:t>
            </a:r>
            <a:r>
              <a:rPr lang="ko-KR" altLang="en-US" dirty="0" smtClean="0"/>
              <a:t> 모두 사용 가능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12976"/>
            <a:ext cx="2952328" cy="650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212976"/>
            <a:ext cx="2172975" cy="271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128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b="1" dirty="0" err="1" smtClean="0">
                <a:solidFill>
                  <a:schemeClr val="accent5">
                    <a:lumMod val="50000"/>
                  </a:schemeClr>
                </a:solidFill>
              </a:rPr>
              <a:t>아두이노</a:t>
            </a:r>
            <a:r>
              <a:rPr lang="ko-KR" altLang="en-US" sz="2000" b="1" dirty="0" smtClean="0">
                <a:solidFill>
                  <a:schemeClr val="accent5">
                    <a:lumMod val="50000"/>
                  </a:schemeClr>
                </a:solidFill>
              </a:rPr>
              <a:t> 기본 기능과 종류</a:t>
            </a:r>
            <a:endParaRPr lang="en-US" altLang="ko-KR" sz="20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857250" lvl="1" indent="-457200">
              <a:buFont typeface="+mj-lt"/>
              <a:buAutoNum type="arabicPeriod"/>
            </a:pPr>
            <a:endParaRPr lang="en-US" altLang="ko-KR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accent5">
                    <a:lumMod val="50000"/>
                  </a:schemeClr>
                </a:solidFill>
              </a:rPr>
              <a:t>첫 번째 </a:t>
            </a:r>
            <a:r>
              <a:rPr lang="ko-KR" altLang="en-US" sz="2000" b="1" dirty="0" err="1" smtClean="0">
                <a:solidFill>
                  <a:schemeClr val="accent5">
                    <a:lumMod val="50000"/>
                  </a:schemeClr>
                </a:solidFill>
              </a:rPr>
              <a:t>아두이노</a:t>
            </a:r>
            <a:r>
              <a:rPr lang="ko-KR" altLang="en-US" sz="2000" b="1" dirty="0" smtClean="0">
                <a:solidFill>
                  <a:schemeClr val="accent5">
                    <a:lumMod val="50000"/>
                  </a:schemeClr>
                </a:solidFill>
              </a:rPr>
              <a:t> 프로그램 작성</a:t>
            </a:r>
            <a:endParaRPr lang="en-US" altLang="ko-KR" sz="20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857250" lvl="1" indent="-457200">
              <a:buFont typeface="+mj-lt"/>
              <a:buAutoNum type="arabicPeriod"/>
            </a:pPr>
            <a:endParaRPr lang="en-US" altLang="ko-KR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 err="1">
                <a:solidFill>
                  <a:schemeClr val="accent5">
                    <a:lumMod val="50000"/>
                  </a:schemeClr>
                </a:solidFill>
              </a:rPr>
              <a:t>아두이노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 서킷 시뮬레이터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123D </a:t>
            </a:r>
            <a:r>
              <a:rPr lang="ko-KR" altLang="en-US" sz="2000" b="1" dirty="0" smtClean="0">
                <a:solidFill>
                  <a:schemeClr val="accent5">
                    <a:lumMod val="50000"/>
                  </a:schemeClr>
                </a:solidFill>
              </a:rPr>
              <a:t>사용하기</a:t>
            </a:r>
            <a:endParaRPr lang="en-US" altLang="ko-KR" sz="20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 err="1">
                <a:solidFill>
                  <a:schemeClr val="accent5">
                    <a:lumMod val="50000"/>
                  </a:schemeClr>
                </a:solidFill>
              </a:rPr>
              <a:t>저항값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 계산기 </a:t>
            </a:r>
            <a:r>
              <a:rPr lang="ko-KR" altLang="en-US" sz="2000" b="1" dirty="0" err="1">
                <a:solidFill>
                  <a:schemeClr val="accent5">
                    <a:lumMod val="50000"/>
                  </a:schemeClr>
                </a:solidFill>
              </a:rPr>
              <a:t>앱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sz="2000" b="1" dirty="0" smtClean="0">
                <a:solidFill>
                  <a:schemeClr val="accent5">
                    <a:lumMod val="50000"/>
                  </a:schemeClr>
                </a:solidFill>
              </a:rPr>
              <a:t>사용하기</a:t>
            </a:r>
            <a:endParaRPr lang="en-US" altLang="ko-KR" sz="20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ko-KR" sz="2000" b="1" dirty="0" smtClean="0">
                <a:solidFill>
                  <a:schemeClr val="accent5">
                    <a:lumMod val="50000"/>
                  </a:schemeClr>
                </a:solidFill>
              </a:rPr>
              <a:t>3,4</a:t>
            </a:r>
            <a:r>
              <a:rPr lang="ko-KR" altLang="en-US" sz="2000" b="1" dirty="0" smtClean="0">
                <a:solidFill>
                  <a:schemeClr val="accent5">
                    <a:lumMod val="50000"/>
                  </a:schemeClr>
                </a:solidFill>
              </a:rPr>
              <a:t>는 본문</a:t>
            </a:r>
            <a:r>
              <a:rPr lang="en-US" altLang="ko-KR" sz="2000" b="1" dirty="0" smtClean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ko-KR" altLang="en-US" sz="2000" b="1" dirty="0" smtClean="0">
                <a:solidFill>
                  <a:schemeClr val="accent5">
                    <a:lumMod val="50000"/>
                  </a:schemeClr>
                </a:solidFill>
              </a:rPr>
              <a:t>원서</a:t>
            </a:r>
            <a:r>
              <a:rPr lang="en-US" altLang="ko-KR" sz="2000" b="1" dirty="0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r>
              <a:rPr lang="ko-KR" altLang="en-US" sz="2000" b="1" dirty="0" smtClean="0">
                <a:solidFill>
                  <a:schemeClr val="accent5">
                    <a:lumMod val="50000"/>
                  </a:schemeClr>
                </a:solidFill>
              </a:rPr>
              <a:t>에는 없는 내용으로 강의에 맞게 넣거나 빼주시면 됩니다</a:t>
            </a:r>
            <a:r>
              <a:rPr lang="en-US" altLang="ko-KR" sz="2000" b="1" dirty="0" smtClean="0">
                <a:solidFill>
                  <a:schemeClr val="accent5">
                    <a:lumMod val="50000"/>
                  </a:schemeClr>
                </a:solidFill>
              </a:rPr>
              <a:t>.  </a:t>
            </a:r>
            <a:r>
              <a:rPr lang="ko-KR" altLang="en-US" sz="2000" b="1" dirty="0" smtClean="0">
                <a:solidFill>
                  <a:schemeClr val="accent5">
                    <a:lumMod val="50000"/>
                  </a:schemeClr>
                </a:solidFill>
              </a:rPr>
              <a:t>시뮬레이터 </a:t>
            </a:r>
            <a:r>
              <a:rPr lang="en-US" altLang="ko-KR" sz="2000" b="1" dirty="0" smtClean="0">
                <a:solidFill>
                  <a:schemeClr val="accent5">
                    <a:lumMod val="50000"/>
                  </a:schemeClr>
                </a:solidFill>
              </a:rPr>
              <a:t>123D</a:t>
            </a:r>
            <a:r>
              <a:rPr lang="ko-KR" altLang="en-US" sz="2000" b="1" dirty="0" smtClean="0">
                <a:solidFill>
                  <a:schemeClr val="accent5">
                    <a:lumMod val="50000"/>
                  </a:schemeClr>
                </a:solidFill>
              </a:rPr>
              <a:t>는 경우에 따라 결재가 필요하거나 실습에 활용할 수 없을 수도 있습니다</a:t>
            </a:r>
            <a:r>
              <a:rPr lang="en-US" altLang="ko-KR" sz="2000" b="1" dirty="0" smtClean="0">
                <a:solidFill>
                  <a:schemeClr val="accent5">
                    <a:lumMod val="50000"/>
                  </a:schemeClr>
                </a:solidFill>
              </a:rPr>
              <a:t>.&gt;</a:t>
            </a:r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endParaRPr lang="ko-KR" altLang="en-US" b="1" dirty="0">
              <a:solidFill>
                <a:schemeClr val="accent5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기본 기능과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아두이노</a:t>
            </a:r>
            <a:r>
              <a:rPr lang="en-US" altLang="ko-KR" dirty="0" smtClean="0"/>
              <a:t>(Arduino)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:</a:t>
            </a:r>
            <a:r>
              <a:rPr lang="ko-KR" altLang="en-US" dirty="0" smtClean="0"/>
              <a:t> 오픈 소스를 기반으로 한 단일 보드 마이크로 컨트롤러 개발 플랫폼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다른 전자 회로와 통합하여 다양한 시스템을 구축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44" y="3107837"/>
            <a:ext cx="5540848" cy="2193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964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기본 기능과 종류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z="1800" dirty="0" smtClean="0"/>
              <a:t>오픈 소스 하드웨어 → 모든 디자인 파일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구조도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소스코드가 모두에게 무료로 공개됨</a:t>
            </a:r>
            <a:endParaRPr lang="en-US" altLang="ko-KR" sz="1800" dirty="0" smtClean="0"/>
          </a:p>
          <a:p>
            <a:r>
              <a:rPr lang="ko-KR" altLang="en-US" sz="1800" dirty="0" smtClean="0"/>
              <a:t>사용자가 </a:t>
            </a:r>
            <a:r>
              <a:rPr lang="ko-KR" altLang="en-US" sz="1800" dirty="0" err="1" smtClean="0"/>
              <a:t>아두이노를</a:t>
            </a:r>
            <a:r>
              <a:rPr lang="ko-KR" altLang="en-US" sz="1800" dirty="0" smtClean="0"/>
              <a:t> 특별한 목적에 맞게 개조하거나 기존 디자인에 </a:t>
            </a:r>
            <a:r>
              <a:rPr lang="ko-KR" altLang="en-US" sz="1800" dirty="0" err="1" smtClean="0"/>
              <a:t>아두이노</a:t>
            </a:r>
            <a:r>
              <a:rPr lang="ko-KR" altLang="en-US" sz="1800" dirty="0" smtClean="0"/>
              <a:t> 플랫폼을 통합하여 </a:t>
            </a:r>
            <a:r>
              <a:rPr lang="ko-KR" altLang="en-US" sz="1800" dirty="0" err="1" smtClean="0"/>
              <a:t>아두이노</a:t>
            </a:r>
            <a:r>
              <a:rPr lang="ko-KR" altLang="en-US" sz="1800" dirty="0" smtClean="0"/>
              <a:t> 복제품을 제작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판매 할 수 있고 다른 프로젝트에도 </a:t>
            </a:r>
            <a:r>
              <a:rPr lang="ko-KR" altLang="en-US" sz="1800" dirty="0" err="1" smtClean="0"/>
              <a:t>아두이노를</a:t>
            </a:r>
            <a:r>
              <a:rPr lang="ko-KR" altLang="en-US" sz="1800" dirty="0" smtClean="0"/>
              <a:t> 사용 가능</a:t>
            </a:r>
            <a:endParaRPr lang="en-US" altLang="ko-KR" sz="1800" dirty="0" smtClean="0"/>
          </a:p>
          <a:p>
            <a:r>
              <a:rPr lang="ko-KR" altLang="en-US" sz="1800" dirty="0" smtClean="0"/>
              <a:t>단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아두이노의</a:t>
            </a:r>
            <a:r>
              <a:rPr lang="ko-KR" altLang="en-US" sz="1800" dirty="0" smtClean="0"/>
              <a:t> 모든 하드웨어와 소프트웨어 플랫폼은 </a:t>
            </a:r>
            <a:r>
              <a:rPr lang="en-US" altLang="ko-KR" sz="1800" dirty="0" smtClean="0"/>
              <a:t>Creative Commons Attribution </a:t>
            </a:r>
            <a:r>
              <a:rPr lang="en-US" altLang="ko-KR" sz="1800" dirty="0" err="1" smtClean="0"/>
              <a:t>ShareAlike</a:t>
            </a:r>
            <a:r>
              <a:rPr lang="en-US" altLang="ko-KR" sz="1800" dirty="0" smtClean="0"/>
              <a:t> 3.0</a:t>
            </a:r>
            <a:r>
              <a:rPr lang="ko-KR" altLang="en-US" sz="1800" dirty="0" smtClean="0"/>
              <a:t>에 의해 철저히 보호됨</a:t>
            </a:r>
            <a:endParaRPr lang="en-US" altLang="ko-KR" sz="1800" dirty="0" smtClean="0"/>
          </a:p>
          <a:p>
            <a:endParaRPr lang="ko-KR" alt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1" y="3933056"/>
            <a:ext cx="3456383" cy="1886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163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기본 기능과 종류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아두이노의</a:t>
            </a:r>
            <a:r>
              <a:rPr lang="ko-KR" altLang="en-US" dirty="0" smtClean="0"/>
              <a:t> 세 가지 요소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아두이노</a:t>
            </a:r>
            <a:r>
              <a:rPr lang="ko-KR" altLang="en-US" dirty="0" smtClean="0"/>
              <a:t> 보드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외부 하드웨어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IDE (</a:t>
            </a:r>
            <a:r>
              <a:rPr lang="ko-KR" altLang="en-US" dirty="0" smtClean="0"/>
              <a:t>통합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개발 환경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24944"/>
            <a:ext cx="6408712" cy="3495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745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 err="1"/>
              <a:t>아두이노</a:t>
            </a:r>
            <a:r>
              <a:rPr lang="ko-KR" altLang="en-US" dirty="0"/>
              <a:t> 기본 기능과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r>
              <a:rPr lang="en-US" altLang="ko-KR" dirty="0" smtClean="0"/>
              <a:t> </a:t>
            </a:r>
            <a:r>
              <a:rPr lang="ko-KR" altLang="en-US" sz="2400" dirty="0" err="1" smtClean="0">
                <a:solidFill>
                  <a:schemeClr val="accent3">
                    <a:lumMod val="75000"/>
                  </a:schemeClr>
                </a:solidFill>
              </a:rPr>
              <a:t>아두이노</a:t>
            </a:r>
            <a:r>
              <a:rPr lang="ko-KR" altLang="en-US" sz="2400" dirty="0" smtClean="0">
                <a:solidFill>
                  <a:schemeClr val="accent3">
                    <a:lumMod val="75000"/>
                  </a:schemeClr>
                </a:solidFill>
              </a:rPr>
              <a:t> 기</a:t>
            </a:r>
            <a:r>
              <a:rPr lang="ko-KR" altLang="en-US" sz="2400" dirty="0">
                <a:solidFill>
                  <a:schemeClr val="accent3">
                    <a:lumMod val="75000"/>
                  </a:schemeClr>
                </a:solidFill>
              </a:rPr>
              <a:t>능</a:t>
            </a:r>
            <a:endParaRPr lang="en-US" altLang="ko-KR" sz="2400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altLang="ko-KR" dirty="0" smtClean="0"/>
              <a:t>Atmel </a:t>
            </a:r>
            <a:r>
              <a:rPr lang="ko-KR" altLang="en-US" dirty="0" err="1" smtClean="0"/>
              <a:t>마이크로컨트롤러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USB </a:t>
            </a:r>
            <a:r>
              <a:rPr lang="ko-KR" altLang="en-US" dirty="0" smtClean="0"/>
              <a:t>프로그래밍</a:t>
            </a:r>
            <a:r>
              <a:rPr lang="en-US" altLang="ko-KR" dirty="0" smtClean="0"/>
              <a:t>/</a:t>
            </a:r>
            <a:r>
              <a:rPr lang="ko-KR" altLang="en-US" dirty="0" smtClean="0"/>
              <a:t>통신 인터페이스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정전압</a:t>
            </a:r>
            <a:r>
              <a:rPr lang="ko-KR" altLang="en-US" dirty="0" smtClean="0"/>
              <a:t> 장치와 전원커넥터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범용 입출력 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디버그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송수신 </a:t>
            </a:r>
            <a:r>
              <a:rPr lang="en-US" altLang="ko-KR" dirty="0" smtClean="0"/>
              <a:t>LED</a:t>
            </a:r>
          </a:p>
          <a:p>
            <a:pPr lvl="1"/>
            <a:r>
              <a:rPr lang="ko-KR" altLang="en-US" dirty="0" err="1" smtClean="0"/>
              <a:t>리셋</a:t>
            </a:r>
            <a:r>
              <a:rPr lang="ko-KR" altLang="en-US" dirty="0" smtClean="0"/>
              <a:t> 버튼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ICSP(In-Circuit Serial Programmer) </a:t>
            </a:r>
            <a:r>
              <a:rPr lang="ko-KR" altLang="en-US" dirty="0" smtClean="0"/>
              <a:t>커넥터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72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 err="1"/>
              <a:t>아두이노</a:t>
            </a:r>
            <a:r>
              <a:rPr lang="ko-KR" altLang="en-US" dirty="0"/>
              <a:t> 기본 기능과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Atmel </a:t>
            </a:r>
            <a:r>
              <a:rPr lang="ko-KR" altLang="en-US" dirty="0" err="1" smtClean="0"/>
              <a:t>마이크로컨트롤러</a:t>
            </a:r>
            <a:endParaRPr lang="en-US" altLang="ko-KR" dirty="0" smtClean="0"/>
          </a:p>
          <a:p>
            <a:pPr lvl="1"/>
            <a:r>
              <a:rPr lang="ko-KR" altLang="en-US" dirty="0" err="1"/>
              <a:t>마이크로컨트롤러</a:t>
            </a:r>
            <a:r>
              <a:rPr lang="en-US" altLang="ko-KR" dirty="0"/>
              <a:t>(MCU)</a:t>
            </a:r>
            <a:r>
              <a:rPr lang="ko-KR" altLang="en-US" dirty="0"/>
              <a:t>는 프로세서와 메모리</a:t>
            </a:r>
            <a:r>
              <a:rPr lang="en-US" altLang="ko-KR" dirty="0"/>
              <a:t>, </a:t>
            </a:r>
            <a:r>
              <a:rPr lang="ko-KR" altLang="en-US" dirty="0"/>
              <a:t>프로그래밍으로 제어가 가능한 입출력 핀을 단일 집적 회로 내에 모두 포함한 </a:t>
            </a:r>
            <a:r>
              <a:rPr lang="ko-KR" altLang="en-US" dirty="0" smtClean="0"/>
              <a:t>장치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아두이노에</a:t>
            </a:r>
            <a:r>
              <a:rPr lang="ko-KR" altLang="en-US" dirty="0" smtClean="0"/>
              <a:t> 장착된 </a:t>
            </a:r>
            <a:r>
              <a:rPr lang="en-US" altLang="ko-KR" dirty="0" smtClean="0"/>
              <a:t>MCU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컴파일된</a:t>
            </a:r>
            <a:r>
              <a:rPr lang="ko-KR" altLang="en-US" dirty="0" smtClean="0"/>
              <a:t> 코드를 저장하고 사용자가 지정한 명령어를 실행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AutoShape 2" descr="data:image/jpeg;base64,/9j/4AAQSkZJRgABAQAAAQABAAD/2wCEAAkGBxISEhQUExIUFhQUFRYUFRcVFBUUFRQUFhQWGBQUFRUYHCggGBolHBcVITEhJSkrLi4uFx8zODMsNygtLisBCgoKDg0OFA8PFCwcFBwrLCwsLCwsLCwsLCwsLC4sKywsLCwsLCwrLCwsLCw3Kys3LCssKywrKysrKysrKysrK//AABEIAIoBGAMBIgACEQEDEQH/xAAcAAACAgMBAQAAAAAAAAAAAAAAAQIGBAUHAwj/xABIEAABAwEDBgkJBQYFBQAAAAABAAIRAwQSIQUGEzFBUQdSYXGBkaHR8BQVIjJCkrHB0hdTVJPhFiMzY9PxYnOCoqM0RISUsv/EABYBAQEBAAAAAAAAAAAAAAAAAAABAv/EABcRAQEBAQAAAAAAAAAAAAAAAAARASH/2gAMAwEAAhEDEQA/AO4BCAmgSE0IEhNCBITQgSE0IEhNCBITQgSE0IEhNCBITQgSE0IEhNCBITQgSE0IEhNCBITQgSE0IEUJlCBBNIJoBC0Oc2ddCwmmKt4uqXrrWAEw2JJk4DFaF3CjZtlGuehn1KxKviFQvtSs33Nf/Z9SR4UrP9xW/wCP6khV+QufnhTofh63WzvS+1Oj+Hq+8xIV0FC54eFOn+Gf+Y3uUHcKbdlld+aPpSFx0ZC5q7hUOyyddbuppN4U3fhB+ef6aQuOloXMn8Kb9llb01j/AE0hwoVZ/wCkZH+c76EhcdOQuYfahV/DUxz1HfSk7hOrxhZ6U8r3n5JC46ghcsdwm2n7ij1v71EcJlqj+FQ/5PqSFdVQuU/aZavu6Hu1PrUTwkWziUPcf9aQrrCFyccJNr4lD3H/AFqP2j2zi0fcd9aQrrSFyQ8Its/lCdX7s/UofaHbpiaXRTw/+khXXkLj54QLdrv04/yx3pOz+t8fxGTyU2pCuwoXHP28t+yq38tncm7Pm3ffAf6GdyQrsSFxr9tLfP8AH1f4WfSg56W7VpzPIxnckK7KhcZfnfbfxDvdZ3LHqZ3278S/3WdyQrtyFzrg2zgtNe0VKdaqajdFfbeiQQ8AxAGx3YuiqKChBQgQTSCT3Aa0HH+F95NsojdTMfP4qkh0KzcNdsLbVSLBJ0cnbhqVPsVtFQTt1EbuVaYZQbqlOSkeyVJrcQBJnAAYk7gAgZO4n9UXsMIW/oZkWlzbzqtNh4txz453XhPQtPbLDUoPNOqAHDGWzdc3H0mz27kHkORO7AUfkie3xCCRPjqQ4eJS+XjBORs8DDUglM6yi7KTfG5SiN+9B5vcQD37OZLSkSIb73XsUXsJEgYkOnZuhJ1PrN/t9X5rNHoajtt3DlxhejS7bHyXgaZN4HbMYADEL3bqEyNnKrmgu7OhTb43JE7J6V5PeZI1RHaqPZuA5eb5KURv8DYvEkyYJwBnkJ1fDtSLoGvEGJHpEnk7EHvHw/VBA5vG1IDfrjt2r0JGEeNyBAY9vIoluCZ1pz4286CMYqQ6ET4+K8qj4BMRu5EE28o1r0BHSq/Xu3sQTsvEmetZ2TnkSJJES2cSI9knbr7CqNo13YvOofHOpN8Qh58H4ILLwYPu28DjUag6iwrsK4pmDWLco0IxvaRvQWTP+0da7Ws61gKEFCiouK19srLMquwWjttZBy3hNeH2tg4tKCeWQR8VTrDZ7peeMRGG7WVaeEF82puHsx2TBWsyVYzXrMpNeGXzF4iQ3CSY26u1aYY061lZNrtp1qb3CQ12PNGK2mdObgsRpAVnVW1A/wBcND2uYGkkXQBdN7oK0DjHMDHefgmjrdlt7HskOBEa55OxUfPO2sq1GhsG4HCRtLiJE7YgKvtMb4Scf7qZi7pndOrapg8mBXnEjk8daYPjdyqol8vEpg6j4JUQej4KQOHjBAy4TE+JxSNQY68MTsgKJZJmRr7ORF2Z5d/eoGWs2AEiMBzKJptGzXyTHOloh2zHRvUqgJ27In5qBmm0mIEgSdW/BSbVA1bBqjtCgWGZnbu5I1qTWkSRrOA6Np61RJ1SAD/cRrlN1QTjs264nViovpTsGHPGPzQGQccT6IxG1B7HCY1+NYXkHN4u7CMZXoBrjpOs9K8tGdUyQZ/ugk6oAOTXsERCmKo5d3SoNo6pice0hPR468DjHQg9Riewfqogd3PzqTz4/VKRzalRLv6FAgQpF3jvSJ/ug19SwknA4LLs9INAiJ8SvVzUTsRHo2YCi4GEdOr57Uj0IrY5rG7bbKZj98B1tI7dS7wF895Mq3a9ndurUjhyPGtfQimrhlCChRph2g4Ku2+ot/atSq+UiiOX59Vx5S0kgDHH/Q1aNuUKbTIeJG0TIM6wVt+ECzuL2uAkG8Dr3Njk2FaixZr16tMVBUs7Q4SA+sGu17WwrWXractNebz6znGIlxJMbl5nKVLjDqK1b8nVQTjTw/mNxG8ci3n7GVttosn5s/AJSMbzrT43YUvOlLeeorX5RsD6NQsL2OiPSaSWmRswW3sGaT6lNr/KbO28A6HOdInfASq8POtLe73ShuVqY2u909yx8s5FdZy0aanUvT6l6BEbxyrJyLm4bQwvNopUocWw4OJMAGRHOlCGV6e53ulM5Zp/493q7F6ZUzX0TL3ldFxmIuvA6yvHJGbumcQbVSbAnBr3bdsakpD8809zzvwSOWWbA/qWfasz2sY53ljCQJjRVB2rU5NyKKj2tNoYLxjBrnEACSQBrSkZByyziv6gkMss4r+zvW4OZVKJ8sPMLO/vVRrWeHFt44OIHokTBjVsSkbY5cbxH9nel59bxHdnet43MqhGNqq/+ue9aK35FoU6hb5U4AcakQ49A2JSGMvCP4busJeff5bp5wtxk3NGz1KbXG0WgkifQoCOQglazOXIVGz3LlSub0zpKbW6owEa9alI8vPg+7d1jFLz9/KPvDuWwzbzYo2imXvfafXLRo2MLdQ1kjWvXL2atCjSvg2oQ5oJe1l0AnXgNepWkajz6dlIe9+ikcvu1CkOl36LLzcyBZq73i9aXhrQTcDGkEmBMg4GD1FbnKOZ9mZSe4Mtkta4i86nAIE4w3UlIrJy87D92PePcg5ef9233j3KeQ8lWetWpsGnfMlwBa2QASSDsxhW4Zl2X8Na/wA9v0pRTPP1TiM17ypefqnEZ1uWOLBS0mjDahfpLgbeHrX7obPZKvxzQso/7Ksf/Kd2YJSKOcu1OKztUfPNXYGdR7175wWKhSrvYKDmAQQ3Sl10EA6yJJVwyXmtR0VMusF9xaCSbRUbMgEYBKRSPPNbdT6j3pnLVaZ9DoaYHarTlbNSm+o1rKLbP6OID31L2OvE4LPyZmrTptc11jpVyDg9z6jZwGEB2xLwim2XKlUvaS5ohwOA3Gd6+pgVynN/g3oOc2tVwDiH6FogNxm4XEkwF1YJq4ZQgoUVrrYcFV8ozirJbJIVdt7TiiKVnAMFm5AZR8mY54YNYJdAEgxtWHnADC1LbQDZTTJEh8gbSJn5lTRprVZqWmc5rGwKhLcPZD8I6F0yhVszmlzNGWjEkEEDbjuXNnBZ+RbS1lO0NcQNIwRO+H94UGJnjWpvtJNMtLbrRLdRIGOO1XPNa30KlCkwFhqNpgObheEYaurFc4qtWfmxa20a99xgXXDHliPgrpjYcIGUKVV1FtJzXXNJfu+yTcABPQVn8H+U6DaWhe5oqGoS0OGLg4CIO/Aqm2xvpuI1FziOYuMJ5Kq6OvTecA14JTRdc/sqUTRdRa5ukLm3mgYhoxkmMNi0WYmVKNnqVTWcGh7GgEgkS1xJkjVgVrsv1hUrve3EOjHmaAtW9hg4bEHV86Ms0aNJ7XEaR9N1xt2SZBE7oXOc2LYyhaadR83GyDAmAWkTG3WszOm3C0PY5kkNZd1csrRFh3FB2C0ZwWZlJlZz/wB28gNIaSXazAHQVyWvab1d1U7apqcsaS9HUtvbLVpLLRotm9TMnDkcPmtK6g4awepB12lnLZ30X1w46NpIdLTIOGEbdYXMc6MottFpfUYCGQGtkQYaNcbNqyLLbbtjfQh15zi7VhEt7lqHUHcU9SDpuZ+XqNSi2mJD6NJt+RhAwkHbqVOz1y+y2PpGneuU2u9YRJeW4xzNC8s3LWaIr+i69UYGtgcj/mQtUbE8D1T1ILtwe5cY2mLNDr957gY9Eg469ixs+s5WVmGzsDvRqemTg03CcBvxg9C0eblY0K2kc13qkCBtMLDtVmqOc510+k5ztW8k/NBucw8tMs1R7XNcdNo2NLYwIc6J9/sViz0znaxtSztDi97IvYBrQ7tJj4qjZMpuZWpvLHQ1wdgDsxHbCyMsipWquqXXQ6IEYwAAghmzlZtlriq5pcA1wgQDjtEroOX87G2ZtP0HOfUYXtEgXcBF7pOzcuZeQ1NrHdS3GcD6lpe1wY4BrboB5ye5Bpcn2k0qtOoReLHh5n2iCCe1dOtedrWWZlfRu/eOhrLwnbt6O1c1OTqvEd1Lc28VK1GjTFNwFIbdpgDv60Gkypa3V6tSo4QXkmMYG4dAXSMm51TZHVjSjRQwAO9YgNAjDDWFz45Kq8Q9S29KlVNmFAUy30rxJ2mZ7kG/yTlR1pq6RwAwAAkmAOVXCiIhgxvAnXqkgD4nqVKzYsD6eLgYV4yHNatIa4NaG4kRJF7Ab9aqLbYWQAtoFhUWQs1qNGUIKEGBVZgtVaLOt44LGr0kFTyjkdr9YWir5qMPsq+1Ka8TQRFFbmszcg5rs4qvRs4S8nQUf9lmH2VA5p0x7IV68nCRsyoo4zYZxUnZq0+KFeBZlI2dBRxmwziqYzWp8UK6Nsyfk6EUoZs0+KFMZtUx7I6lcfJ8U/J0FPbm8ziheozcYRi0dStgs4T0AQin/s2zihTbm4zihW7QqQoIRUBm8weyFNuQG8UK1GigUghFUdkFnFCYyE3iq1aBAo8iCrHIbOKE25CbuCtOg5EGjyIRVxkRvF7E25EbuVn0I3IFBCK2MjN3I8yt3KyaFGhQV9uSG7kDI43Kw6FSFnQjVWXJY3Bbyw2MNGAUqNBZrBCBtavYJMCkooKEFCDycFAtXs4YKN1BiVKK89Cs4MUSxBhaBGgWaGJimgwRQQKCzbiejQYAs6kKCzhTUW0deOvsQYWhS0C2GjRo0GAKCPJys/Ro0aDB0CPJ1nimkKaDBNBAoLP0aNGgwvJ0hZ1nXEaNBh6FAoBZhpo0aDD0KNCFmaNGjQYmgRoVl3EaNBiaBGgWVcTuIMUUgpimvcU0XEHmApgKVxSAQATQhAFCChAgmohNA0JIQNCSEDQkhA0JIQNCSEDQkhA0JIQNCSEDQkhA0JIQNCSEDQkhA0JIQNCSEDQkhA0JIQMoSQg//9k=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645974"/>
            <a:ext cx="2774032" cy="1367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 descr="C:\Users\JaeinKIM\Desktop\강의교안\그림 파일\Chapter01\ch01_03_a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2448272" cy="169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84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 err="1"/>
              <a:t>아두이노</a:t>
            </a:r>
            <a:r>
              <a:rPr lang="ko-KR" altLang="en-US" dirty="0"/>
              <a:t> 기본 기능과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프로그래밍 인터페이스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기존의 </a:t>
            </a:r>
            <a:r>
              <a:rPr lang="en-US" altLang="ko-KR" dirty="0" err="1" smtClean="0"/>
              <a:t>AtMega</a:t>
            </a:r>
            <a:r>
              <a:rPr lang="en-US" altLang="ko-KR" dirty="0" smtClean="0"/>
              <a:t> MCU </a:t>
            </a:r>
            <a:r>
              <a:rPr lang="ko-KR" altLang="en-US" dirty="0" smtClean="0"/>
              <a:t>프로그램은 전용의 </a:t>
            </a:r>
            <a:r>
              <a:rPr lang="ko-KR" altLang="en-US" dirty="0" err="1" smtClean="0"/>
              <a:t>롬라이터를</a:t>
            </a:r>
            <a:r>
              <a:rPr lang="ko-KR" altLang="en-US" dirty="0" smtClean="0"/>
              <a:t> 사용하여 프로그램을 </a:t>
            </a:r>
            <a:r>
              <a:rPr lang="ko-KR" altLang="en-US" dirty="0" err="1" smtClean="0"/>
              <a:t>업로드해야</a:t>
            </a:r>
            <a:r>
              <a:rPr lang="ko-KR" altLang="en-US" dirty="0" smtClean="0"/>
              <a:t> 했었지만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USB</a:t>
            </a:r>
            <a:r>
              <a:rPr lang="ko-KR" altLang="en-US" dirty="0" smtClean="0"/>
              <a:t>를 프로그래밍 인터페이스로 사용</a:t>
            </a:r>
            <a:r>
              <a:rPr lang="en-US" altLang="ko-KR" dirty="0" smtClean="0"/>
              <a:t> (</a:t>
            </a:r>
            <a:r>
              <a:rPr lang="ko-KR" altLang="en-US" dirty="0" smtClean="0"/>
              <a:t>정확히는 </a:t>
            </a:r>
            <a:r>
              <a:rPr lang="en-US" altLang="ko-KR" dirty="0" smtClean="0"/>
              <a:t>USB-</a:t>
            </a:r>
            <a:r>
              <a:rPr lang="ko-KR" altLang="en-US" dirty="0" smtClean="0"/>
              <a:t>시리얼 컨버터</a:t>
            </a:r>
            <a:r>
              <a:rPr lang="en-US" altLang="ko-KR" dirty="0" smtClean="0"/>
              <a:t>) </a:t>
            </a:r>
          </a:p>
          <a:p>
            <a:pPr lvl="1"/>
            <a:endParaRPr lang="en-US" altLang="ko-KR" dirty="0" smtClean="0"/>
          </a:p>
        </p:txBody>
      </p:sp>
      <p:sp>
        <p:nvSpPr>
          <p:cNvPr id="4" name="AutoShape 2" descr="data:image/jpeg;base64,/9j/4AAQSkZJRgABAQAAAQABAAD/2wCEAAkGBxISEhQUExIUFhQUFRYUFRcVFBUUFRQUFhQWGBQUFRUYHCggGBolHBcVITEhJSkrLi4uFx8zODMsNygtLisBCgoKDg0OFA8PFCwcFBwrLCwsLCwsLCwsLCwsLC4sKywsLCwsLCwrLCwsLCw3Kys3LCssKywrKysrKysrKysrK//AABEIAIoBGAMBIgACEQEDEQH/xAAcAAACAgMBAQAAAAAAAAAAAAAAAQIGBAUHAwj/xABIEAABAwEDBgkJBQYFBQAAAAABAAIRAwQSIQUGEzFBUQdSYXGBkaHR8BQVIjJCkrHB0hdTVJPhFiMzY9PxYnOCoqM0RISUsv/EABYBAQEBAAAAAAAAAAAAAAAAAAABAv/EABcRAQEBAQAAAAAAAAAAAAAAAAARASH/2gAMAwEAAhEDEQA/AO4BCAmgSE0IEhNCBITQgSE0IEhNCBITQgSE0IEhNCBITQgSE0IEhNCBITQgSE0IEhNCBITQgSE0IEUJlCBBNIJoBC0Oc2ddCwmmKt4uqXrrWAEw2JJk4DFaF3CjZtlGuehn1KxKviFQvtSs33Nf/Z9SR4UrP9xW/wCP6khV+QufnhTofh63WzvS+1Oj+Hq+8xIV0FC54eFOn+Gf+Y3uUHcKbdlld+aPpSFx0ZC5q7hUOyyddbuppN4U3fhB+ef6aQuOloXMn8Kb9llb01j/AE0hwoVZ/wCkZH+c76EhcdOQuYfahV/DUxz1HfSk7hOrxhZ6U8r3n5JC46ghcsdwm2n7ij1v71EcJlqj+FQ/5PqSFdVQuU/aZavu6Hu1PrUTwkWziUPcf9aQrrCFyccJNr4lD3H/AFqP2j2zi0fcd9aQrrSFyQ8Its/lCdX7s/UofaHbpiaXRTw/+khXXkLj54QLdrv04/yx3pOz+t8fxGTyU2pCuwoXHP28t+yq38tncm7Pm3ffAf6GdyQrsSFxr9tLfP8AH1f4WfSg56W7VpzPIxnckK7KhcZfnfbfxDvdZ3LHqZ3278S/3WdyQrtyFzrg2zgtNe0VKdaqajdFfbeiQQ8AxAGx3YuiqKChBQgQTSCT3Aa0HH+F95NsojdTMfP4qkh0KzcNdsLbVSLBJ0cnbhqVPsVtFQTt1EbuVaYZQbqlOSkeyVJrcQBJnAAYk7gAgZO4n9UXsMIW/oZkWlzbzqtNh4txz453XhPQtPbLDUoPNOqAHDGWzdc3H0mz27kHkORO7AUfkie3xCCRPjqQ4eJS+XjBORs8DDUglM6yi7KTfG5SiN+9B5vcQD37OZLSkSIb73XsUXsJEgYkOnZuhJ1PrN/t9X5rNHoajtt3DlxhejS7bHyXgaZN4HbMYADEL3bqEyNnKrmgu7OhTb43JE7J6V5PeZI1RHaqPZuA5eb5KURv8DYvEkyYJwBnkJ1fDtSLoGvEGJHpEnk7EHvHw/VBA5vG1IDfrjt2r0JGEeNyBAY9vIoluCZ1pz4286CMYqQ6ET4+K8qj4BMRu5EE28o1r0BHSq/Xu3sQTsvEmetZ2TnkSJJES2cSI9knbr7CqNo13YvOofHOpN8Qh58H4ILLwYPu28DjUag6iwrsK4pmDWLco0IxvaRvQWTP+0da7Ws61gKEFCiouK19srLMquwWjttZBy3hNeH2tg4tKCeWQR8VTrDZ7peeMRGG7WVaeEF82puHsx2TBWsyVYzXrMpNeGXzF4iQ3CSY26u1aYY061lZNrtp1qb3CQ12PNGK2mdObgsRpAVnVW1A/wBcND2uYGkkXQBdN7oK0DjHMDHefgmjrdlt7HskOBEa55OxUfPO2sq1GhsG4HCRtLiJE7YgKvtMb4Scf7qZi7pndOrapg8mBXnEjk8daYPjdyqol8vEpg6j4JUQej4KQOHjBAy4TE+JxSNQY68MTsgKJZJmRr7ORF2Z5d/eoGWs2AEiMBzKJptGzXyTHOloh2zHRvUqgJ27In5qBmm0mIEgSdW/BSbVA1bBqjtCgWGZnbu5I1qTWkSRrOA6Np61RJ1SAD/cRrlN1QTjs264nViovpTsGHPGPzQGQccT6IxG1B7HCY1+NYXkHN4u7CMZXoBrjpOs9K8tGdUyQZ/ugk6oAOTXsERCmKo5d3SoNo6pice0hPR468DjHQg9Riewfqogd3PzqTz4/VKRzalRLv6FAgQpF3jvSJ/ug19SwknA4LLs9INAiJ8SvVzUTsRHo2YCi4GEdOr57Uj0IrY5rG7bbKZj98B1tI7dS7wF895Mq3a9ndurUjhyPGtfQimrhlCChRph2g4Ku2+ot/atSq+UiiOX59Vx5S0kgDHH/Q1aNuUKbTIeJG0TIM6wVt+ECzuL2uAkG8Dr3Njk2FaixZr16tMVBUs7Q4SA+sGu17WwrWXractNebz6znGIlxJMbl5nKVLjDqK1b8nVQTjTw/mNxG8ci3n7GVttosn5s/AJSMbzrT43YUvOlLeeorX5RsD6NQsL2OiPSaSWmRswW3sGaT6lNr/KbO28A6HOdInfASq8POtLe73ShuVqY2u909yx8s5FdZy0aanUvT6l6BEbxyrJyLm4bQwvNopUocWw4OJMAGRHOlCGV6e53ulM5Zp/493q7F6ZUzX0TL3ldFxmIuvA6yvHJGbumcQbVSbAnBr3bdsakpD8809zzvwSOWWbA/qWfasz2sY53ljCQJjRVB2rU5NyKKj2tNoYLxjBrnEACSQBrSkZByyziv6gkMss4r+zvW4OZVKJ8sPMLO/vVRrWeHFt44OIHokTBjVsSkbY5cbxH9nel59bxHdnet43MqhGNqq/+ue9aK35FoU6hb5U4AcakQ49A2JSGMvCP4busJeff5bp5wtxk3NGz1KbXG0WgkifQoCOQglazOXIVGz3LlSub0zpKbW6owEa9alI8vPg+7d1jFLz9/KPvDuWwzbzYo2imXvfafXLRo2MLdQ1kjWvXL2atCjSvg2oQ5oJe1l0AnXgNepWkajz6dlIe9+ikcvu1CkOl36LLzcyBZq73i9aXhrQTcDGkEmBMg4GD1FbnKOZ9mZSe4Mtkta4i86nAIE4w3UlIrJy87D92PePcg5ef9233j3KeQ8lWetWpsGnfMlwBa2QASSDsxhW4Zl2X8Na/wA9v0pRTPP1TiM17ypefqnEZ1uWOLBS0mjDahfpLgbeHrX7obPZKvxzQso/7Ksf/Kd2YJSKOcu1OKztUfPNXYGdR7175wWKhSrvYKDmAQQ3Sl10EA6yJJVwyXmtR0VMusF9xaCSbRUbMgEYBKRSPPNbdT6j3pnLVaZ9DoaYHarTlbNSm+o1rKLbP6OID31L2OvE4LPyZmrTptc11jpVyDg9z6jZwGEB2xLwim2XKlUvaS5ohwOA3Gd6+pgVynN/g3oOc2tVwDiH6FogNxm4XEkwF1YJq4ZQgoUVrrYcFV8ozirJbJIVdt7TiiKVnAMFm5AZR8mY54YNYJdAEgxtWHnADC1LbQDZTTJEh8gbSJn5lTRprVZqWmc5rGwKhLcPZD8I6F0yhVszmlzNGWjEkEEDbjuXNnBZ+RbS1lO0NcQNIwRO+H94UGJnjWpvtJNMtLbrRLdRIGOO1XPNa30KlCkwFhqNpgObheEYaurFc4qtWfmxa20a99xgXXDHliPgrpjYcIGUKVV1FtJzXXNJfu+yTcABPQVn8H+U6DaWhe5oqGoS0OGLg4CIO/Aqm2xvpuI1FziOYuMJ5Kq6OvTecA14JTRdc/sqUTRdRa5ukLm3mgYhoxkmMNi0WYmVKNnqVTWcGh7GgEgkS1xJkjVgVrsv1hUrve3EOjHmaAtW9hg4bEHV86Ms0aNJ7XEaR9N1xt2SZBE7oXOc2LYyhaadR83GyDAmAWkTG3WszOm3C0PY5kkNZd1csrRFh3FB2C0ZwWZlJlZz/wB28gNIaSXazAHQVyWvab1d1U7apqcsaS9HUtvbLVpLLRotm9TMnDkcPmtK6g4awepB12lnLZ30X1w46NpIdLTIOGEbdYXMc6MottFpfUYCGQGtkQYaNcbNqyLLbbtjfQh15zi7VhEt7lqHUHcU9SDpuZ+XqNSi2mJD6NJt+RhAwkHbqVOz1y+y2PpGneuU2u9YRJeW4xzNC8s3LWaIr+i69UYGtgcj/mQtUbE8D1T1ILtwe5cY2mLNDr957gY9Eg469ixs+s5WVmGzsDvRqemTg03CcBvxg9C0eblY0K2kc13qkCBtMLDtVmqOc510+k5ztW8k/NBucw8tMs1R7XNcdNo2NLYwIc6J9/sViz0znaxtSztDi97IvYBrQ7tJj4qjZMpuZWpvLHQ1wdgDsxHbCyMsipWquqXXQ6IEYwAAghmzlZtlriq5pcA1wgQDjtEroOX87G2ZtP0HOfUYXtEgXcBF7pOzcuZeQ1NrHdS3GcD6lpe1wY4BrboB5ye5Bpcn2k0qtOoReLHh5n2iCCe1dOtedrWWZlfRu/eOhrLwnbt6O1c1OTqvEd1Lc28VK1GjTFNwFIbdpgDv60Gkypa3V6tSo4QXkmMYG4dAXSMm51TZHVjSjRQwAO9YgNAjDDWFz45Kq8Q9S29KlVNmFAUy30rxJ2mZ7kG/yTlR1pq6RwAwAAkmAOVXCiIhgxvAnXqkgD4nqVKzYsD6eLgYV4yHNatIa4NaG4kRJF7Ab9aqLbYWQAtoFhUWQs1qNGUIKEGBVZgtVaLOt44LGr0kFTyjkdr9YWir5qMPsq+1Ka8TQRFFbmszcg5rs4qvRs4S8nQUf9lmH2VA5p0x7IV68nCRsyoo4zYZxUnZq0+KFeBZlI2dBRxmwziqYzWp8UK6Nsyfk6EUoZs0+KFMZtUx7I6lcfJ8U/J0FPbm8ziheozcYRi0dStgs4T0AQin/s2zihTbm4zihW7QqQoIRUBm8weyFNuQG8UK1GigUghFUdkFnFCYyE3iq1aBAo8iCrHIbOKE25CbuCtOg5EGjyIRVxkRvF7E25EbuVn0I3IFBCK2MjN3I8yt3KyaFGhQV9uSG7kDI43Kw6FSFnQjVWXJY3Bbyw2MNGAUqNBZrBCBtavYJMCkooKEFCDycFAtXs4YKN1BiVKK89Cs4MUSxBhaBGgWaGJimgwRQQKCzbiejQYAs6kKCzhTUW0deOvsQYWhS0C2GjRo0GAKCPJys/Ro0aDB0CPJ1nimkKaDBNBAoLP0aNGgwvJ0hZ1nXEaNBh6FAoBZhpo0aDD0KNCFmaNGjQYmgRoVl3EaNBiaBGgWVcTuIMUUgpimvcU0XEHmApgKVxSAQATQhAFCChAgmohNA0JIQNCSEDQkhA0JIQNCSEDQkhA0JIQNCSEDQkhA0JIQNCSEDQkhA0JIQNCSEDQkhA0JIQMoSQg//9k=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124" name="Picture 4" descr="http://arduinomidi.com/xe/files/attach/images/110/167/002/6e0f50ec2e294b564b8d170bd566ee16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306668"/>
            <a:ext cx="3944327" cy="277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JaeinKIM\Desktop\강의교안\그림 파일\Chapter01\ch01_02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47" y="2416282"/>
            <a:ext cx="3289265" cy="266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96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5832</TotalTime>
  <Words>998</Words>
  <Application>Microsoft Office PowerPoint</Application>
  <PresentationFormat>화면 슬라이드 쇼(4:3)</PresentationFormat>
  <Paragraphs>120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굴림</vt:lpstr>
      <vt:lpstr>Arial</vt:lpstr>
      <vt:lpstr>돋움체</vt:lpstr>
      <vt:lpstr>나눔손글씨 펜</vt:lpstr>
      <vt:lpstr>맑은 고딕</vt:lpstr>
      <vt:lpstr>나눔바른고딕</vt:lpstr>
      <vt:lpstr>Wingdings</vt:lpstr>
      <vt:lpstr>HY견고딕</vt:lpstr>
      <vt:lpstr>한글아씨-테트리스M</vt:lpstr>
      <vt:lpstr>Tahoma</vt:lpstr>
      <vt:lpstr>Office 테마</vt:lpstr>
      <vt:lpstr>Chapter1. 준비운동과 아두이노 LED 점등</vt:lpstr>
      <vt:lpstr>PowerPoint 프레젠테이션</vt:lpstr>
      <vt:lpstr>PowerPoint 프레젠테이션</vt:lpstr>
      <vt:lpstr>01. 아두이노 기본 기능과 종류</vt:lpstr>
      <vt:lpstr>01. 아두이노 기본 기능과 종류</vt:lpstr>
      <vt:lpstr>01. 아두이노 기본 기능과 종류</vt:lpstr>
      <vt:lpstr>01. 아두이노 기본 기능과 종류</vt:lpstr>
      <vt:lpstr>01. 아두이노 기본 기능과 종류</vt:lpstr>
      <vt:lpstr>01. 아두이노 기본 기능과 종류</vt:lpstr>
      <vt:lpstr>01. 아두이노 기본 기능과 종류</vt:lpstr>
      <vt:lpstr>01. 아두이노 기본 기능과 종류</vt:lpstr>
      <vt:lpstr>01. 아두이노 기본 기능과 종류</vt:lpstr>
      <vt:lpstr>01. 아두이노 기본 기능과 종류</vt:lpstr>
      <vt:lpstr>01. 아두이노 기본 기능과 종류</vt:lpstr>
      <vt:lpstr>01. 아두이노 기본 기능과 종류</vt:lpstr>
      <vt:lpstr>02. 첫 번째 아두이노 프로그램 작성</vt:lpstr>
      <vt:lpstr>02. 첫 번째 아두이노 프로그램 작성</vt:lpstr>
      <vt:lpstr>02. 첫 번째 아두이노 프로그램 작성</vt:lpstr>
      <vt:lpstr>02. 첫 번째 아두이노 프로그램 작성</vt:lpstr>
      <vt:lpstr>02. 첫 번째 아두이노 프로그램 작성</vt:lpstr>
      <vt:lpstr>02. 첫 번째 아두이노 프로그램 작성</vt:lpstr>
      <vt:lpstr>02. 첫 번째 아두이노 프로그램 작성</vt:lpstr>
      <vt:lpstr>03. 아두이노 서킷 시뮬레이터 123D 사용하기</vt:lpstr>
      <vt:lpstr>04. 저항값 계산기 앱 사용하기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김이화</cp:lastModifiedBy>
  <cp:revision>663</cp:revision>
  <dcterms:created xsi:type="dcterms:W3CDTF">2012-07-11T10:23:22Z</dcterms:created>
  <dcterms:modified xsi:type="dcterms:W3CDTF">2014-08-25T03:29:35Z</dcterms:modified>
</cp:coreProperties>
</file>